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64" r:id="rId3"/>
    <p:sldId id="259" r:id="rId4"/>
    <p:sldId id="305" r:id="rId5"/>
    <p:sldId id="299" r:id="rId6"/>
    <p:sldId id="258" r:id="rId7"/>
    <p:sldId id="260" r:id="rId8"/>
    <p:sldId id="270" r:id="rId9"/>
    <p:sldId id="269" r:id="rId10"/>
    <p:sldId id="265" r:id="rId11"/>
    <p:sldId id="266" r:id="rId12"/>
    <p:sldId id="267" r:id="rId13"/>
    <p:sldId id="268" r:id="rId14"/>
    <p:sldId id="274" r:id="rId15"/>
    <p:sldId id="295" r:id="rId16"/>
    <p:sldId id="300" r:id="rId17"/>
    <p:sldId id="280" r:id="rId18"/>
    <p:sldId id="301" r:id="rId19"/>
    <p:sldId id="302" r:id="rId20"/>
    <p:sldId id="303" r:id="rId21"/>
    <p:sldId id="277" r:id="rId22"/>
    <p:sldId id="289" r:id="rId23"/>
    <p:sldId id="283" r:id="rId24"/>
    <p:sldId id="294" r:id="rId25"/>
    <p:sldId id="297" r:id="rId26"/>
    <p:sldId id="290" r:id="rId27"/>
    <p:sldId id="304" r:id="rId28"/>
    <p:sldId id="298" r:id="rId29"/>
    <p:sldId id="282" r:id="rId30"/>
    <p:sldId id="261" r:id="rId31"/>
    <p:sldId id="278" r:id="rId32"/>
    <p:sldId id="286" r:id="rId33"/>
    <p:sldId id="262" r:id="rId34"/>
    <p:sldId id="271" r:id="rId35"/>
    <p:sldId id="263" r:id="rId3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4" autoAdjust="0"/>
    <p:restoredTop sz="84342" autoAdjust="0"/>
  </p:normalViewPr>
  <p:slideViewPr>
    <p:cSldViewPr>
      <p:cViewPr>
        <p:scale>
          <a:sx n="90" d="100"/>
          <a:sy n="90" d="100"/>
        </p:scale>
        <p:origin x="-570" y="954"/>
      </p:cViewPr>
      <p:guideLst>
        <p:guide orient="horz" pos="2160"/>
        <p:guide pos="2880"/>
      </p:guideLst>
    </p:cSldViewPr>
  </p:slideViewPr>
  <p:outlineViewPr>
    <p:cViewPr>
      <p:scale>
        <a:sx n="33" d="100"/>
        <a:sy n="33" d="100"/>
      </p:scale>
      <p:origin x="0" y="18642"/>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54" d="100"/>
          <a:sy n="54" d="100"/>
        </p:scale>
        <p:origin x="-2880"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Type of Foundation</a:t>
            </a:r>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Operating</c:v>
                </c:pt>
                <c:pt idx="1">
                  <c:v>Corporate</c:v>
                </c:pt>
                <c:pt idx="2">
                  <c:v>Community</c:v>
                </c:pt>
                <c:pt idx="3">
                  <c:v>Family/Independent</c:v>
                </c:pt>
              </c:strCache>
            </c:strRef>
          </c:cat>
          <c:val>
            <c:numRef>
              <c:f>Sheet1!$B$2:$B$5</c:f>
              <c:numCache>
                <c:formatCode>0%</c:formatCode>
                <c:ptCount val="4"/>
                <c:pt idx="0">
                  <c:v>0.09</c:v>
                </c:pt>
                <c:pt idx="1">
                  <c:v>0.11</c:v>
                </c:pt>
                <c:pt idx="2">
                  <c:v>0.09</c:v>
                </c:pt>
                <c:pt idx="3">
                  <c:v>0.71</c:v>
                </c:pt>
              </c:numCache>
            </c:numRef>
          </c:val>
        </c:ser>
        <c:dLbls>
          <c:showLegendKey val="0"/>
          <c:showVal val="0"/>
          <c:showCatName val="0"/>
          <c:showSerName val="0"/>
          <c:showPercent val="0"/>
          <c:showBubbleSize val="0"/>
        </c:dLbls>
        <c:gapWidth val="150"/>
        <c:axId val="250304768"/>
        <c:axId val="250306560"/>
      </c:barChart>
      <c:catAx>
        <c:axId val="250304768"/>
        <c:scaling>
          <c:orientation val="minMax"/>
        </c:scaling>
        <c:delete val="0"/>
        <c:axPos val="b"/>
        <c:majorTickMark val="out"/>
        <c:minorTickMark val="none"/>
        <c:tickLblPos val="nextTo"/>
        <c:crossAx val="250306560"/>
        <c:crosses val="autoZero"/>
        <c:auto val="1"/>
        <c:lblAlgn val="ctr"/>
        <c:lblOffset val="100"/>
        <c:noMultiLvlLbl val="0"/>
      </c:catAx>
      <c:valAx>
        <c:axId val="250306560"/>
        <c:scaling>
          <c:orientation val="minMax"/>
        </c:scaling>
        <c:delete val="0"/>
        <c:axPos val="l"/>
        <c:majorGridlines/>
        <c:numFmt formatCode="0%" sourceLinked="1"/>
        <c:majorTickMark val="out"/>
        <c:minorTickMark val="none"/>
        <c:tickLblPos val="nextTo"/>
        <c:crossAx val="250304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6085AFD3-ECBB-4237-87A5-F424711CBA57}" type="datetimeFigureOut">
              <a:rPr lang="en-US" smtClean="0"/>
              <a:t>1/13/2017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05F7ACD6-1BAE-4273-A868-1C94668286CE}" type="slidenum">
              <a:rPr lang="en-US" smtClean="0"/>
              <a:t>‹#›</a:t>
            </a:fld>
            <a:endParaRPr lang="en-US"/>
          </a:p>
        </p:txBody>
      </p:sp>
    </p:spTree>
    <p:extLst>
      <p:ext uri="{BB962C8B-B14F-4D97-AF65-F5344CB8AC3E}">
        <p14:creationId xmlns:p14="http://schemas.microsoft.com/office/powerpoint/2010/main" val="1345466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8495A22-D621-4E97-BC58-8E56A529DA47}" type="datetimeFigureOut">
              <a:rPr lang="en-US" smtClean="0"/>
              <a:t>1/13/2017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172C093-3C78-41E0-AEFD-4EE28ACA7F19}" type="slidenum">
              <a:rPr lang="en-US" smtClean="0"/>
              <a:t>‹#›</a:t>
            </a:fld>
            <a:endParaRPr lang="en-US"/>
          </a:p>
        </p:txBody>
      </p:sp>
    </p:spTree>
    <p:extLst>
      <p:ext uri="{BB962C8B-B14F-4D97-AF65-F5344CB8AC3E}">
        <p14:creationId xmlns:p14="http://schemas.microsoft.com/office/powerpoint/2010/main" val="365302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Printouts</a:t>
            </a:r>
            <a:r>
              <a:rPr lang="en-US" sz="1400" b="1" baseline="0" dirty="0" smtClean="0"/>
              <a:t> not available unfortunately but will be posted and if you leave your card or send me an email note I will happily send to you.</a:t>
            </a: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1</a:t>
            </a:fld>
            <a:endParaRPr lang="en-US"/>
          </a:p>
        </p:txBody>
      </p:sp>
    </p:spTree>
    <p:extLst>
      <p:ext uri="{BB962C8B-B14F-4D97-AF65-F5344CB8AC3E}">
        <p14:creationId xmlns:p14="http://schemas.microsoft.com/office/powerpoint/2010/main" val="242585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Solicitation</a:t>
            </a:r>
            <a:r>
              <a:rPr lang="en-US" baseline="0" dirty="0" smtClean="0"/>
              <a:t> or “the ask” is one phase of </a:t>
            </a:r>
            <a:r>
              <a:rPr lang="en-US" baseline="0" dirty="0" err="1" smtClean="0"/>
              <a:t>grantwriting</a:t>
            </a:r>
            <a:r>
              <a:rPr lang="en-US" baseline="0" dirty="0" smtClean="0"/>
              <a:t> and fundraising.</a:t>
            </a:r>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31</a:t>
            </a:fld>
            <a:endParaRPr lang="en-US" dirty="0"/>
          </a:p>
        </p:txBody>
      </p:sp>
    </p:spTree>
    <p:extLst>
      <p:ext uri="{BB962C8B-B14F-4D97-AF65-F5344CB8AC3E}">
        <p14:creationId xmlns:p14="http://schemas.microsoft.com/office/powerpoint/2010/main" val="409012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for a Safe Places to Play grant is a two-step process. First, you will need to submit a Letter of Interest (</a:t>
            </a:r>
            <a:r>
              <a:rPr lang="en-US" dirty="0" err="1" smtClean="0"/>
              <a:t>LOI</a:t>
            </a:r>
            <a:r>
              <a:rPr lang="en-US" dirty="0" smtClean="0"/>
              <a:t>) to the U.S. Soccer Foundation's Grants Department. Second, if the Foundation approves the </a:t>
            </a:r>
            <a:r>
              <a:rPr lang="en-US" dirty="0" err="1" smtClean="0"/>
              <a:t>LOI</a:t>
            </a:r>
            <a:r>
              <a:rPr lang="en-US" dirty="0" smtClean="0"/>
              <a:t>, your organization will be invited to complete an official application.</a:t>
            </a:r>
          </a:p>
          <a:p>
            <a:endParaRPr lang="en-US" dirty="0" smtClean="0"/>
          </a:p>
          <a:p>
            <a:r>
              <a:rPr lang="en-US" dirty="0" err="1" smtClean="0"/>
              <a:t>LOIs</a:t>
            </a:r>
            <a:r>
              <a:rPr lang="en-US" dirty="0" smtClean="0"/>
              <a:t> are accepted on a rolling basis throughout the year. </a:t>
            </a:r>
            <a:r>
              <a:rPr lang="en-US" dirty="0" err="1" smtClean="0"/>
              <a:t>LOIs</a:t>
            </a:r>
            <a:r>
              <a:rPr lang="en-US" dirty="0" smtClean="0"/>
              <a:t> submitted according to the following schedule will be considered during each Grant Cycle:</a:t>
            </a:r>
          </a:p>
          <a:p>
            <a:r>
              <a:rPr lang="en-US" dirty="0" smtClean="0"/>
              <a:t>Spring Cycle Deadline: </a:t>
            </a:r>
            <a:r>
              <a:rPr lang="en-US" dirty="0" err="1" smtClean="0"/>
              <a:t>LOIs</a:t>
            </a:r>
            <a:r>
              <a:rPr lang="en-US" dirty="0" smtClean="0"/>
              <a:t> due by 1/27/17</a:t>
            </a:r>
          </a:p>
          <a:p>
            <a:r>
              <a:rPr lang="en-US" dirty="0" smtClean="0"/>
              <a:t>Summer Cycle Deadline: </a:t>
            </a:r>
            <a:r>
              <a:rPr lang="en-US" dirty="0" err="1" smtClean="0"/>
              <a:t>LOIs</a:t>
            </a:r>
            <a:r>
              <a:rPr lang="en-US" dirty="0" smtClean="0"/>
              <a:t> due by 5/26/17</a:t>
            </a:r>
          </a:p>
          <a:p>
            <a:r>
              <a:rPr lang="en-US" dirty="0" smtClean="0"/>
              <a:t>Fall Cycle Deadline: </a:t>
            </a:r>
            <a:r>
              <a:rPr lang="en-US" dirty="0" err="1" smtClean="0"/>
              <a:t>LOIs</a:t>
            </a:r>
            <a:r>
              <a:rPr lang="en-US" dirty="0" smtClean="0"/>
              <a:t> due by 9/29/17</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33</a:t>
            </a:fld>
            <a:endParaRPr lang="en-US"/>
          </a:p>
        </p:txBody>
      </p:sp>
    </p:spTree>
    <p:extLst>
      <p:ext uri="{BB962C8B-B14F-4D97-AF65-F5344CB8AC3E}">
        <p14:creationId xmlns:p14="http://schemas.microsoft.com/office/powerpoint/2010/main" val="120477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background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34</a:t>
            </a:fld>
            <a:endParaRPr lang="en-US" dirty="0"/>
          </a:p>
        </p:txBody>
      </p:sp>
    </p:spTree>
    <p:extLst>
      <p:ext uri="{BB962C8B-B14F-4D97-AF65-F5344CB8AC3E}">
        <p14:creationId xmlns:p14="http://schemas.microsoft.com/office/powerpoint/2010/main" val="208525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done right, a significant and growing source of income, independent of parents, labor-intensive tournaments and other special events that can be used to initiate new programs, increase your scholarship income, reduce your player fees, help professionalize your club without having to marshal your entire volunteer pool?  Or another time and money-suck that results in disappointment and frustration?  Is what you're doing “</a:t>
            </a:r>
            <a:r>
              <a:rPr lang="en-US" b="1" i="1" baseline="0" dirty="0" smtClean="0"/>
              <a:t>fundable</a:t>
            </a:r>
            <a:r>
              <a:rPr lang="en-US" baseline="0" dirty="0" smtClean="0"/>
              <a:t>” and if not should it be? </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5</a:t>
            </a:fld>
            <a:endParaRPr lang="en-US"/>
          </a:p>
        </p:txBody>
      </p:sp>
    </p:spTree>
    <p:extLst>
      <p:ext uri="{BB962C8B-B14F-4D97-AF65-F5344CB8AC3E}">
        <p14:creationId xmlns:p14="http://schemas.microsoft.com/office/powerpoint/2010/main" val="41549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Letter of Inquiry (LOI) - Preliminary Proposal - Letter of Application:  “Screening</a:t>
            </a:r>
            <a:r>
              <a:rPr lang="en-US" baseline="0" dirty="0" smtClean="0"/>
              <a:t> process”; saves both parties time, but needs to be well thought out.</a:t>
            </a:r>
            <a:endParaRPr lang="en-US" dirty="0" smtClean="0"/>
          </a:p>
          <a:p>
            <a:endParaRPr lang="en-US" dirty="0" smtClean="0"/>
          </a:p>
          <a:p>
            <a:r>
              <a:rPr lang="en-US" dirty="0" smtClean="0"/>
              <a:t>Request for Proposal (RFP)/Grant Application:</a:t>
            </a:r>
            <a:r>
              <a:rPr lang="en-US" baseline="0" dirty="0" smtClean="0"/>
              <a:t>  Most common type of application.</a:t>
            </a:r>
            <a:endParaRPr lang="en-US" dirty="0" smtClean="0"/>
          </a:p>
          <a:p>
            <a:endParaRPr lang="en-US" dirty="0" smtClean="0"/>
          </a:p>
          <a:p>
            <a:r>
              <a:rPr lang="en-US" dirty="0" smtClean="0"/>
              <a:t>Online screening system:  Need to be careful;</a:t>
            </a:r>
            <a:r>
              <a:rPr lang="en-US" baseline="0" dirty="0" smtClean="0"/>
              <a:t> try and Google actual application form </a:t>
            </a:r>
            <a:endParaRPr lang="en-US" dirty="0" smtClean="0"/>
          </a:p>
          <a:p>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14</a:t>
            </a:fld>
            <a:endParaRPr lang="en-US" dirty="0"/>
          </a:p>
        </p:txBody>
      </p:sp>
    </p:spTree>
    <p:extLst>
      <p:ext uri="{BB962C8B-B14F-4D97-AF65-F5344CB8AC3E}">
        <p14:creationId xmlns:p14="http://schemas.microsoft.com/office/powerpoint/2010/main" val="158256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return for demo</a:t>
            </a:r>
            <a:r>
              <a:rPr lang="en-US" baseline="0" dirty="0" smtClean="0"/>
              <a:t> at end if time available: </a:t>
            </a:r>
            <a:endParaRPr lang="en-US" dirty="0" smtClean="0"/>
          </a:p>
          <a:p>
            <a:endParaRPr lang="en-US" dirty="0" smtClean="0"/>
          </a:p>
          <a:p>
            <a:r>
              <a:rPr lang="en-US" dirty="0" smtClean="0"/>
              <a:t>Sample family foundation; the Medina</a:t>
            </a:r>
            <a:r>
              <a:rPr lang="en-US" baseline="0" dirty="0" smtClean="0"/>
              <a:t> Foundation, Seattle, WA:</a:t>
            </a:r>
          </a:p>
          <a:p>
            <a:r>
              <a:rPr lang="en-US" baseline="0" dirty="0" smtClean="0"/>
              <a:t>What We Fund</a:t>
            </a:r>
          </a:p>
          <a:p>
            <a:r>
              <a:rPr lang="en-US" baseline="0" dirty="0" smtClean="0"/>
              <a:t>Grants (what type of grants they fund)</a:t>
            </a:r>
          </a:p>
          <a:p>
            <a:r>
              <a:rPr lang="en-US" baseline="0" dirty="0" smtClean="0"/>
              <a:t>Our Grantees; Youth Development</a:t>
            </a:r>
          </a:p>
          <a:p>
            <a:r>
              <a:rPr lang="en-US" baseline="0" dirty="0" smtClean="0"/>
              <a:t>Contact US; Board and Staff (connections) </a:t>
            </a:r>
          </a:p>
          <a:p>
            <a:r>
              <a:rPr lang="en-US" baseline="0" dirty="0" smtClean="0"/>
              <a:t>Application Form and FAQ’s</a:t>
            </a:r>
          </a:p>
          <a:p>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17</a:t>
            </a:fld>
            <a:endParaRPr lang="en-US" dirty="0"/>
          </a:p>
        </p:txBody>
      </p:sp>
    </p:spTree>
    <p:extLst>
      <p:ext uri="{BB962C8B-B14F-4D97-AF65-F5344CB8AC3E}">
        <p14:creationId xmlns:p14="http://schemas.microsoft.com/office/powerpoint/2010/main" val="122088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21</a:t>
            </a:fld>
            <a:endParaRPr lang="en-US" dirty="0"/>
          </a:p>
        </p:txBody>
      </p:sp>
    </p:spTree>
    <p:extLst>
      <p:ext uri="{BB962C8B-B14F-4D97-AF65-F5344CB8AC3E}">
        <p14:creationId xmlns:p14="http://schemas.microsoft.com/office/powerpoint/2010/main" val="211576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22</a:t>
            </a:fld>
            <a:endParaRPr lang="en-US" dirty="0"/>
          </a:p>
        </p:txBody>
      </p:sp>
    </p:spTree>
    <p:extLst>
      <p:ext uri="{BB962C8B-B14F-4D97-AF65-F5344CB8AC3E}">
        <p14:creationId xmlns:p14="http://schemas.microsoft.com/office/powerpoint/2010/main" val="211576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 partnership with a traditional program</a:t>
            </a:r>
            <a:r>
              <a:rPr lang="en-US" baseline="0" dirty="0" smtClean="0"/>
              <a:t> viable or advisable?</a:t>
            </a:r>
          </a:p>
          <a:p>
            <a:r>
              <a:rPr lang="en-US" baseline="0" dirty="0" smtClean="0"/>
              <a:t>What other partnerships are possible? </a:t>
            </a:r>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24</a:t>
            </a:fld>
            <a:endParaRPr lang="en-US" dirty="0"/>
          </a:p>
        </p:txBody>
      </p:sp>
    </p:spTree>
    <p:extLst>
      <p:ext uri="{BB962C8B-B14F-4D97-AF65-F5344CB8AC3E}">
        <p14:creationId xmlns:p14="http://schemas.microsoft.com/office/powerpoint/2010/main" val="259573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Cover Letter: Use a template; write last</a:t>
            </a:r>
          </a:p>
          <a:p>
            <a:endParaRPr lang="en-US" dirty="0" smtClean="0"/>
          </a:p>
          <a:p>
            <a:r>
              <a:rPr lang="en-US" dirty="0" smtClean="0"/>
              <a:t>2. Summary (who, what, when, why, how): Write second</a:t>
            </a:r>
            <a:r>
              <a:rPr lang="en-US" baseline="0" dirty="0" smtClean="0"/>
              <a:t> to last</a:t>
            </a:r>
            <a:endParaRPr lang="en-US" dirty="0" smtClean="0"/>
          </a:p>
          <a:p>
            <a:endParaRPr lang="en-US" dirty="0" smtClean="0"/>
          </a:p>
          <a:p>
            <a:r>
              <a:rPr lang="en-US" dirty="0" smtClean="0"/>
              <a:t>3. Need Statement (statistics and story):</a:t>
            </a:r>
            <a:r>
              <a:rPr lang="en-US" baseline="0" dirty="0" smtClean="0"/>
              <a:t> Don’t overdo</a:t>
            </a:r>
            <a:endParaRPr lang="en-US" dirty="0" smtClean="0"/>
          </a:p>
          <a:p>
            <a:endParaRPr lang="en-US" dirty="0" smtClean="0"/>
          </a:p>
          <a:p>
            <a:r>
              <a:rPr lang="en-US" dirty="0" smtClean="0"/>
              <a:t>4. Goals and Objectives:  “SMART” (Specific, measurable, attainable,</a:t>
            </a:r>
            <a:r>
              <a:rPr lang="en-US" baseline="0" dirty="0" smtClean="0"/>
              <a:t> realistic, timely)</a:t>
            </a:r>
            <a:endParaRPr lang="en-US" dirty="0" smtClean="0"/>
          </a:p>
          <a:p>
            <a:endParaRPr lang="en-US" dirty="0" smtClean="0"/>
          </a:p>
          <a:p>
            <a:r>
              <a:rPr lang="en-US" dirty="0" smtClean="0"/>
              <a:t>5. Methods, Strategies or Program Design:  Nuts and bolts – who, what,</a:t>
            </a:r>
            <a:r>
              <a:rPr lang="en-US" baseline="0" dirty="0" smtClean="0"/>
              <a:t> when, why, how</a:t>
            </a:r>
            <a:endParaRPr lang="en-US" dirty="0" smtClean="0"/>
          </a:p>
          <a:p>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25</a:t>
            </a:fld>
            <a:endParaRPr lang="en-US" dirty="0"/>
          </a:p>
        </p:txBody>
      </p:sp>
    </p:spTree>
    <p:extLst>
      <p:ext uri="{BB962C8B-B14F-4D97-AF65-F5344CB8AC3E}">
        <p14:creationId xmlns:p14="http://schemas.microsoft.com/office/powerpoint/2010/main" val="289865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Evaluation Section: Simple and realistic; tied to your objectives</a:t>
            </a:r>
          </a:p>
          <a:p>
            <a:endParaRPr lang="en-US" dirty="0" smtClean="0"/>
          </a:p>
          <a:p>
            <a:r>
              <a:rPr lang="en-US" dirty="0" smtClean="0"/>
              <a:t>7. Other Funding or Sustainability: Who</a:t>
            </a:r>
            <a:r>
              <a:rPr lang="en-US" baseline="0" dirty="0" smtClean="0"/>
              <a:t> else believes in you and will this program continue on?</a:t>
            </a:r>
            <a:endParaRPr lang="en-US" dirty="0" smtClean="0"/>
          </a:p>
          <a:p>
            <a:endParaRPr lang="en-US" dirty="0" smtClean="0"/>
          </a:p>
          <a:p>
            <a:r>
              <a:rPr lang="en-US" dirty="0" smtClean="0"/>
              <a:t>8. Organizational Information: Concise</a:t>
            </a:r>
            <a:r>
              <a:rPr lang="en-US" baseline="0" dirty="0" smtClean="0"/>
              <a:t> listing of your history, what you do and what you serve</a:t>
            </a:r>
            <a:endParaRPr lang="en-US" dirty="0" smtClean="0"/>
          </a:p>
          <a:p>
            <a:endParaRPr lang="en-US" dirty="0" smtClean="0"/>
          </a:p>
          <a:p>
            <a:r>
              <a:rPr lang="en-US" dirty="0" smtClean="0"/>
              <a:t>9. Budget &amp; Budget Narrative (samples:  simple line item, four column, with revenue)</a:t>
            </a:r>
          </a:p>
          <a:p>
            <a:endParaRPr lang="en-US" dirty="0" smtClean="0"/>
          </a:p>
          <a:p>
            <a:r>
              <a:rPr lang="en-US" dirty="0" smtClean="0"/>
              <a:t>10.  Attachments: see</a:t>
            </a:r>
            <a:r>
              <a:rPr lang="en-US" baseline="0" dirty="0" smtClean="0"/>
              <a:t> Grants Readiness in Action Plan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29</a:t>
            </a:fld>
            <a:endParaRPr lang="en-US" dirty="0"/>
          </a:p>
        </p:txBody>
      </p:sp>
    </p:spTree>
    <p:extLst>
      <p:ext uri="{BB962C8B-B14F-4D97-AF65-F5344CB8AC3E}">
        <p14:creationId xmlns:p14="http://schemas.microsoft.com/office/powerpoint/2010/main" val="3331370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0304" y="0"/>
            <a:ext cx="3723393" cy="182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E1B47-D9F2-4C31-8720-1CEEF9EB9575}"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EFE0-87EB-45D9-854E-21946115603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E1B47-D9F2-4C31-8720-1CEEF9EB9575}"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9EFE0-87EB-45D9-854E-21946115603C}"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E1B47-D9F2-4C31-8720-1CEEF9EB9575}"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9EFE0-87EB-45D9-854E-21946115603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E1B47-D9F2-4C31-8720-1CEEF9EB9575}"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9EFE0-87EB-45D9-854E-21946115603C}"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E1B47-D9F2-4C31-8720-1CEEF9EB9575}"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EFE0-87EB-45D9-854E-21946115603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E1B47-D9F2-4C31-8720-1CEEF9EB9575}"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EFE0-87EB-45D9-854E-21946115603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E1B47-D9F2-4C31-8720-1CEEF9EB9575}" type="datetimeFigureOut">
              <a:rPr lang="en-US" smtClean="0"/>
              <a:pPr/>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9EFE0-87EB-45D9-854E-2194611560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grantprofessionals.org/" TargetMode="External"/><Relationship Id="rId3" Type="http://schemas.openxmlformats.org/officeDocument/2006/relationships/hyperlink" Target="http://foundationcenter.org/fin/" TargetMode="External"/><Relationship Id="rId7" Type="http://schemas.openxmlformats.org/officeDocument/2006/relationships/hyperlink" Target="http://www.grantwriters.org/how-to-hire-a-freelancer" TargetMode="External"/><Relationship Id="rId2" Type="http://schemas.openxmlformats.org/officeDocument/2006/relationships/hyperlink" Target="http://grantspace.org/" TargetMode="External"/><Relationship Id="rId1" Type="http://schemas.openxmlformats.org/officeDocument/2006/relationships/slideLayout" Target="../slideLayouts/slideLayout2.xml"/><Relationship Id="rId6" Type="http://schemas.openxmlformats.org/officeDocument/2006/relationships/hyperlink" Target="http://www.cof.org/whoweserve/terms/index.cfm" TargetMode="External"/><Relationship Id="rId5" Type="http://schemas.openxmlformats.org/officeDocument/2006/relationships/hyperlink" Target="http://grantspace.org/tools/multimedia/webinars/before-you-seek-a-grant" TargetMode="External"/><Relationship Id="rId4" Type="http://schemas.openxmlformats.org/officeDocument/2006/relationships/hyperlink" Target="http://grantspace.org/Find-Us" TargetMode="External"/><Relationship Id="rId9" Type="http://schemas.openxmlformats.org/officeDocument/2006/relationships/hyperlink" Target="http://www.professionalgrantwriter.org/questions-hiring-freelance-grant-writer"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davebrown2006@comcast.ne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 Grant Writing Starters Kit for </a:t>
            </a:r>
            <a:r>
              <a:rPr lang="en-US" b="1" dirty="0" smtClean="0"/>
              <a:t>Your </a:t>
            </a:r>
            <a:r>
              <a:rPr lang="en-US" b="1" dirty="0"/>
              <a:t>Club or Organization</a:t>
            </a:r>
          </a:p>
        </p:txBody>
      </p:sp>
      <p:sp>
        <p:nvSpPr>
          <p:cNvPr id="3" name="Subtitle 2"/>
          <p:cNvSpPr>
            <a:spLocks noGrp="1"/>
          </p:cNvSpPr>
          <p:nvPr>
            <p:ph type="subTitle" idx="1"/>
          </p:nvPr>
        </p:nvSpPr>
        <p:spPr/>
        <p:txBody>
          <a:bodyPr>
            <a:normAutofit/>
          </a:bodyPr>
          <a:lstStyle/>
          <a:p>
            <a:r>
              <a:rPr lang="en-US" b="1" i="1" dirty="0">
                <a:solidFill>
                  <a:schemeClr val="tx1"/>
                </a:solidFill>
              </a:rPr>
              <a:t>Five Key </a:t>
            </a:r>
            <a:r>
              <a:rPr lang="en-US" b="1" i="1" dirty="0" smtClean="0">
                <a:solidFill>
                  <a:schemeClr val="tx1"/>
                </a:solidFill>
              </a:rPr>
              <a:t>Elements Necessary </a:t>
            </a:r>
            <a:r>
              <a:rPr lang="en-US" b="1" i="1" dirty="0">
                <a:solidFill>
                  <a:schemeClr val="tx1"/>
                </a:solidFill>
              </a:rPr>
              <a:t>to Seek Foundation or Corporate Funding </a:t>
            </a:r>
            <a:endParaRPr lang="en-US" b="1" i="1" dirty="0" smtClean="0">
              <a:solidFill>
                <a:schemeClr val="tx1"/>
              </a:solidFill>
            </a:endParaRPr>
          </a:p>
          <a:p>
            <a:r>
              <a:rPr lang="en-US" sz="2200" b="1" dirty="0" smtClean="0">
                <a:solidFill>
                  <a:srgbClr val="4115FD"/>
                </a:solidFill>
              </a:rPr>
              <a:t>Saturday </a:t>
            </a:r>
            <a:r>
              <a:rPr lang="en-US" sz="2200" b="1" dirty="0">
                <a:solidFill>
                  <a:srgbClr val="4115FD"/>
                </a:solidFill>
              </a:rPr>
              <a:t>01/14/2017 9:30 am - 10:30 </a:t>
            </a:r>
            <a:r>
              <a:rPr lang="en-US" sz="2200" b="1" dirty="0" smtClean="0">
                <a:solidFill>
                  <a:srgbClr val="4115FD"/>
                </a:solidFill>
              </a:rPr>
              <a:t>am</a:t>
            </a:r>
            <a:endParaRPr lang="en-US" sz="2200" b="1" dirty="0">
              <a:solidFill>
                <a:srgbClr val="4115FD"/>
              </a:solidFill>
            </a:endParaRPr>
          </a:p>
          <a:p>
            <a:endParaRPr lang="en-US" b="1" dirty="0">
              <a:solidFill>
                <a:srgbClr val="4115F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Charitable </a:t>
            </a:r>
            <a:r>
              <a:rPr lang="en-US" b="1" dirty="0" smtClean="0"/>
              <a:t>Foundations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i="1" dirty="0"/>
              <a:t>Nature and motivation: </a:t>
            </a:r>
          </a:p>
          <a:p>
            <a:endParaRPr lang="en-US" dirty="0"/>
          </a:p>
          <a:p>
            <a:r>
              <a:rPr lang="en-US" dirty="0"/>
              <a:t>Required to give money </a:t>
            </a:r>
            <a:r>
              <a:rPr lang="en-US" dirty="0" smtClean="0"/>
              <a:t>away (≈5% annually)</a:t>
            </a:r>
            <a:endParaRPr lang="en-US" dirty="0"/>
          </a:p>
          <a:p>
            <a:endParaRPr lang="en-US" dirty="0"/>
          </a:p>
          <a:p>
            <a:r>
              <a:rPr lang="en-US" dirty="0"/>
              <a:t>To honor &amp; further the mission of the founders or current family or governing </a:t>
            </a:r>
            <a:r>
              <a:rPr lang="en-US" dirty="0" smtClean="0"/>
              <a:t>body</a:t>
            </a:r>
            <a:endParaRPr lang="en-US" dirty="0"/>
          </a:p>
          <a:p>
            <a:endParaRPr lang="en-US" dirty="0"/>
          </a:p>
          <a:p>
            <a:r>
              <a:rPr lang="en-US" dirty="0"/>
              <a:t>To effect social change</a:t>
            </a:r>
          </a:p>
          <a:p>
            <a:endParaRPr lang="en-US" dirty="0"/>
          </a:p>
        </p:txBody>
      </p:sp>
    </p:spTree>
    <p:extLst>
      <p:ext uri="{BB962C8B-B14F-4D97-AF65-F5344CB8AC3E}">
        <p14:creationId xmlns:p14="http://schemas.microsoft.com/office/powerpoint/2010/main" val="40237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Foundation Types</a:t>
            </a:r>
            <a:endParaRPr lang="en-US" b="1" dirty="0"/>
          </a:p>
        </p:txBody>
      </p:sp>
      <p:sp>
        <p:nvSpPr>
          <p:cNvPr id="3" name="Content Placeholder 2"/>
          <p:cNvSpPr>
            <a:spLocks noGrp="1"/>
          </p:cNvSpPr>
          <p:nvPr>
            <p:ph idx="1"/>
          </p:nvPr>
        </p:nvSpPr>
        <p:spPr/>
        <p:txBody>
          <a:bodyPr>
            <a:normAutofit fontScale="70000" lnSpcReduction="20000"/>
          </a:bodyPr>
          <a:lstStyle/>
          <a:p>
            <a:r>
              <a:rPr lang="en-US" b="1" dirty="0"/>
              <a:t>Operating</a:t>
            </a:r>
            <a:r>
              <a:rPr lang="en-US" dirty="0"/>
              <a:t>: supports the one charity it was set up </a:t>
            </a:r>
            <a:r>
              <a:rPr lang="en-US" dirty="0" smtClean="0"/>
              <a:t>for: university, hospital, etc. </a:t>
            </a:r>
            <a:r>
              <a:rPr lang="en-US" dirty="0"/>
              <a:t>(Harvard = $36.4 </a:t>
            </a:r>
            <a:r>
              <a:rPr lang="en-US" dirty="0" smtClean="0"/>
              <a:t>billion endowment)</a:t>
            </a:r>
            <a:endParaRPr lang="en-US" dirty="0"/>
          </a:p>
          <a:p>
            <a:endParaRPr lang="en-US" dirty="0"/>
          </a:p>
          <a:p>
            <a:r>
              <a:rPr lang="en-US" b="1" dirty="0"/>
              <a:t>Corporate</a:t>
            </a:r>
            <a:r>
              <a:rPr lang="en-US" dirty="0"/>
              <a:t>: </a:t>
            </a:r>
            <a:r>
              <a:rPr lang="en-US" dirty="0" smtClean="0"/>
              <a:t>only </a:t>
            </a:r>
            <a:r>
              <a:rPr lang="en-US" dirty="0"/>
              <a:t>the largest corporations have </a:t>
            </a:r>
            <a:r>
              <a:rPr lang="en-US" b="1" i="1" dirty="0"/>
              <a:t>separate</a:t>
            </a:r>
            <a:r>
              <a:rPr lang="en-US" dirty="0"/>
              <a:t> foundations</a:t>
            </a:r>
          </a:p>
          <a:p>
            <a:endParaRPr lang="en-US" dirty="0"/>
          </a:p>
          <a:p>
            <a:r>
              <a:rPr lang="en-US" b="1" dirty="0" smtClean="0"/>
              <a:t>Community:</a:t>
            </a:r>
            <a:r>
              <a:rPr lang="en-US" dirty="0" smtClean="0"/>
              <a:t> community </a:t>
            </a:r>
            <a:r>
              <a:rPr lang="en-US" dirty="0"/>
              <a:t>foundations pool donations into a coordinated investment and grant making facility dedicated primarily to the social improvement of a given </a:t>
            </a:r>
            <a:r>
              <a:rPr lang="en-US" dirty="0" smtClean="0"/>
              <a:t>community. </a:t>
            </a:r>
            <a:r>
              <a:rPr lang="en-US" i="1" dirty="0" smtClean="0">
                <a:solidFill>
                  <a:srgbClr val="FF0000"/>
                </a:solidFill>
              </a:rPr>
              <a:t>Dramatic rise </a:t>
            </a:r>
            <a:r>
              <a:rPr lang="en-US" i="1" dirty="0">
                <a:solidFill>
                  <a:srgbClr val="FF0000"/>
                </a:solidFill>
              </a:rPr>
              <a:t>in</a:t>
            </a:r>
            <a:r>
              <a:rPr lang="en-US" b="1" i="1" dirty="0">
                <a:solidFill>
                  <a:srgbClr val="FF0000"/>
                </a:solidFill>
              </a:rPr>
              <a:t> Donor Advised </a:t>
            </a:r>
            <a:r>
              <a:rPr lang="en-US" b="1" i="1" dirty="0" smtClean="0">
                <a:solidFill>
                  <a:srgbClr val="FF0000"/>
                </a:solidFill>
              </a:rPr>
              <a:t>funds </a:t>
            </a:r>
            <a:r>
              <a:rPr lang="en-US" i="1" dirty="0" smtClean="0">
                <a:solidFill>
                  <a:srgbClr val="FF0000"/>
                </a:solidFill>
              </a:rPr>
              <a:t>(charitable &amp; financial services)</a:t>
            </a:r>
            <a:endParaRPr lang="en-US" i="1" dirty="0">
              <a:solidFill>
                <a:srgbClr val="FF0000"/>
              </a:solidFill>
            </a:endParaRPr>
          </a:p>
          <a:p>
            <a:endParaRPr lang="en-US" b="1" dirty="0"/>
          </a:p>
          <a:p>
            <a:r>
              <a:rPr lang="en-US" b="1" dirty="0"/>
              <a:t>Family/Independent</a:t>
            </a:r>
            <a:r>
              <a:rPr lang="en-US" dirty="0"/>
              <a:t>: </a:t>
            </a:r>
            <a:r>
              <a:rPr lang="en-US" b="1" i="1" dirty="0">
                <a:solidFill>
                  <a:srgbClr val="4115FD"/>
                </a:solidFill>
              </a:rPr>
              <a:t>most common</a:t>
            </a:r>
          </a:p>
          <a:p>
            <a:endParaRPr lang="en-US" dirty="0"/>
          </a:p>
        </p:txBody>
      </p:sp>
    </p:spTree>
    <p:extLst>
      <p:ext uri="{BB962C8B-B14F-4D97-AF65-F5344CB8AC3E}">
        <p14:creationId xmlns:p14="http://schemas.microsoft.com/office/powerpoint/2010/main" val="126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Giving by Foundation Type</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1194388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070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a:t>
            </a:r>
            <a:r>
              <a:rPr lang="en-US" b="1" dirty="0" smtClean="0"/>
              <a:t>Foundation Funds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Capital</a:t>
            </a:r>
          </a:p>
          <a:p>
            <a:endParaRPr lang="en-US" b="1" dirty="0"/>
          </a:p>
          <a:p>
            <a:r>
              <a:rPr lang="en-US" b="1" dirty="0"/>
              <a:t>Project/Program</a:t>
            </a:r>
          </a:p>
          <a:p>
            <a:endParaRPr lang="en-US" b="1" dirty="0" smtClean="0"/>
          </a:p>
          <a:p>
            <a:r>
              <a:rPr lang="en-US" b="1" dirty="0" smtClean="0"/>
              <a:t>Scholarship/participation fees</a:t>
            </a:r>
            <a:endParaRPr lang="en-US" b="1" dirty="0"/>
          </a:p>
          <a:p>
            <a:endParaRPr lang="en-US" b="1" dirty="0"/>
          </a:p>
          <a:p>
            <a:r>
              <a:rPr lang="en-US" b="1" dirty="0" smtClean="0"/>
              <a:t>Capacity Building/Startup</a:t>
            </a:r>
          </a:p>
          <a:p>
            <a:endParaRPr lang="en-US" b="1" dirty="0"/>
          </a:p>
          <a:p>
            <a:r>
              <a:rPr lang="en-US" dirty="0" smtClean="0"/>
              <a:t>Operating</a:t>
            </a:r>
          </a:p>
          <a:p>
            <a:endParaRPr lang="en-US" b="1" dirty="0"/>
          </a:p>
          <a:p>
            <a:r>
              <a:rPr lang="en-US" dirty="0"/>
              <a:t>Endowment</a:t>
            </a:r>
          </a:p>
        </p:txBody>
      </p:sp>
    </p:spTree>
    <p:extLst>
      <p:ext uri="{BB962C8B-B14F-4D97-AF65-F5344CB8AC3E}">
        <p14:creationId xmlns:p14="http://schemas.microsoft.com/office/powerpoint/2010/main" val="8433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Types of Grants/Proposals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dirty="0" smtClean="0"/>
              <a:t>Letter of Inquiry (LOI) - Preliminary Proposal - Letter of Application</a:t>
            </a:r>
          </a:p>
          <a:p>
            <a:pPr lvl="0"/>
            <a:endParaRPr lang="en-US" dirty="0" smtClean="0"/>
          </a:p>
          <a:p>
            <a:pPr lvl="0"/>
            <a:r>
              <a:rPr lang="en-US" dirty="0" smtClean="0"/>
              <a:t>Request </a:t>
            </a:r>
            <a:r>
              <a:rPr lang="en-US" dirty="0"/>
              <a:t>for Proposal (RFP)/Grant Application</a:t>
            </a:r>
          </a:p>
          <a:p>
            <a:pPr lvl="0"/>
            <a:endParaRPr lang="en-US" dirty="0" smtClean="0"/>
          </a:p>
          <a:p>
            <a:pPr lvl="0"/>
            <a:r>
              <a:rPr lang="en-US" dirty="0" smtClean="0"/>
              <a:t>Online </a:t>
            </a:r>
            <a:r>
              <a:rPr lang="en-US" dirty="0"/>
              <a:t>screening </a:t>
            </a:r>
            <a:r>
              <a:rPr lang="en-US" dirty="0" smtClean="0"/>
              <a:t>system</a:t>
            </a:r>
          </a:p>
          <a:p>
            <a:pPr lvl="0"/>
            <a:endParaRPr lang="en-US" dirty="0"/>
          </a:p>
          <a:p>
            <a:pPr lvl="0"/>
            <a:r>
              <a:rPr lang="en-US" dirty="0" smtClean="0"/>
              <a:t>Electronic submission</a:t>
            </a:r>
            <a:endParaRPr lang="en-US" dirty="0"/>
          </a:p>
          <a:p>
            <a:endParaRPr lang="en-US" dirty="0"/>
          </a:p>
        </p:txBody>
      </p:sp>
    </p:spTree>
    <p:extLst>
      <p:ext uri="{BB962C8B-B14F-4D97-AF65-F5344CB8AC3E}">
        <p14:creationId xmlns:p14="http://schemas.microsoft.com/office/powerpoint/2010/main" val="11356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Element #2: Grant Readiness</a:t>
            </a:r>
            <a:r>
              <a:rPr lang="en-US" sz="5400" dirty="0"/>
              <a:t/>
            </a:r>
            <a:br>
              <a:rPr lang="en-US" sz="5400"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222" y="1676400"/>
            <a:ext cx="5315556" cy="2866231"/>
          </a:xfrm>
        </p:spPr>
      </p:pic>
    </p:spTree>
    <p:extLst>
      <p:ext uri="{BB962C8B-B14F-4D97-AF65-F5344CB8AC3E}">
        <p14:creationId xmlns:p14="http://schemas.microsoft.com/office/powerpoint/2010/main" val="113822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Grant Readiness</a:t>
            </a:r>
            <a:r>
              <a:rPr lang="en-US" sz="5400" dirty="0"/>
              <a:t/>
            </a:r>
            <a:br>
              <a:rPr lang="en-US" sz="5400" dirty="0"/>
            </a:br>
            <a:endParaRPr lang="en-US"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en-US" b="1" dirty="0"/>
              <a:t>Resources and Documentation </a:t>
            </a:r>
          </a:p>
          <a:p>
            <a:pPr lvl="1"/>
            <a:r>
              <a:rPr lang="en-US" dirty="0"/>
              <a:t>501 c 3 letter, financial statements, list of board members, etc.</a:t>
            </a:r>
          </a:p>
          <a:p>
            <a:pPr marL="457200" lvl="1" indent="0">
              <a:buNone/>
            </a:pPr>
            <a:endParaRPr lang="en-US" dirty="0"/>
          </a:p>
          <a:p>
            <a:pPr marL="514350" lvl="0" indent="-514350">
              <a:buFont typeface="+mj-lt"/>
              <a:buAutoNum type="arabicPeriod"/>
            </a:pPr>
            <a:r>
              <a:rPr lang="en-US" b="1" dirty="0" smtClean="0"/>
              <a:t>Culture, Infrastructure and Agreement Among Club Members</a:t>
            </a:r>
            <a:endParaRPr lang="en-US" b="1" dirty="0"/>
          </a:p>
          <a:p>
            <a:pPr lvl="1"/>
            <a:r>
              <a:rPr lang="en-US" dirty="0"/>
              <a:t>Mission Statement current and relevant to your project, supportive board, etc</a:t>
            </a:r>
            <a:r>
              <a:rPr lang="en-US" dirty="0" smtClean="0"/>
              <a:t>.</a:t>
            </a:r>
          </a:p>
          <a:p>
            <a:pPr marL="457200" lvl="1" indent="0">
              <a:buNone/>
            </a:pPr>
            <a:endParaRPr lang="en-US" dirty="0"/>
          </a:p>
          <a:p>
            <a:pPr marL="0" indent="0">
              <a:buNone/>
            </a:pPr>
            <a:r>
              <a:rPr lang="en-US" dirty="0">
                <a:solidFill>
                  <a:srgbClr val="0000CC"/>
                </a:solidFill>
              </a:rPr>
              <a:t>“</a:t>
            </a:r>
            <a:r>
              <a:rPr lang="en-US" i="1" dirty="0">
                <a:solidFill>
                  <a:srgbClr val="0000CC"/>
                </a:solidFill>
              </a:rPr>
              <a:t>Before You Seek a Grant: A Checklist for New Nonprofits</a:t>
            </a:r>
            <a:r>
              <a:rPr lang="en-US" dirty="0">
                <a:solidFill>
                  <a:srgbClr val="0000CC"/>
                </a:solidFill>
              </a:rPr>
              <a:t>”</a:t>
            </a:r>
          </a:p>
        </p:txBody>
      </p:sp>
    </p:spTree>
    <p:extLst>
      <p:ext uri="{BB962C8B-B14F-4D97-AF65-F5344CB8AC3E}">
        <p14:creationId xmlns:p14="http://schemas.microsoft.com/office/powerpoint/2010/main" val="236158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b="1" dirty="0" smtClean="0"/>
              <a:t>Element 3: Researching Funders</a:t>
            </a:r>
            <a:endParaRPr lang="en-US" dirty="0"/>
          </a:p>
        </p:txBody>
      </p:sp>
      <p:sp>
        <p:nvSpPr>
          <p:cNvPr id="3" name="Content Placeholder 2"/>
          <p:cNvSpPr>
            <a:spLocks noGrp="1"/>
          </p:cNvSpPr>
          <p:nvPr>
            <p:ph idx="1"/>
          </p:nvPr>
        </p:nvSpPr>
        <p:spPr/>
        <p:txBody>
          <a:bodyPr>
            <a:normAutofit/>
          </a:bodyPr>
          <a:lstStyle/>
          <a:p>
            <a:pPr lvl="0"/>
            <a:r>
              <a:rPr lang="en-US" dirty="0" smtClean="0"/>
              <a:t>Family </a:t>
            </a:r>
            <a:r>
              <a:rPr lang="en-US" dirty="0"/>
              <a:t>foundation </a:t>
            </a:r>
            <a:r>
              <a:rPr lang="en-US" dirty="0" smtClean="0"/>
              <a:t>website (</a:t>
            </a:r>
            <a:r>
              <a:rPr lang="en-US" dirty="0" smtClean="0">
                <a:solidFill>
                  <a:srgbClr val="FF0000"/>
                </a:solidFill>
              </a:rPr>
              <a:t>examples</a:t>
            </a:r>
            <a:r>
              <a:rPr lang="en-US" dirty="0" smtClean="0"/>
              <a:t>)</a:t>
            </a:r>
            <a:endParaRPr lang="en-US" dirty="0"/>
          </a:p>
          <a:p>
            <a:pPr lvl="0"/>
            <a:endParaRPr lang="en-US" dirty="0" smtClean="0"/>
          </a:p>
          <a:p>
            <a:pPr lvl="0"/>
            <a:r>
              <a:rPr lang="en-US" dirty="0" smtClean="0"/>
              <a:t>Corporate </a:t>
            </a:r>
            <a:r>
              <a:rPr lang="en-US" dirty="0"/>
              <a:t>philanthropy website:  </a:t>
            </a:r>
            <a:r>
              <a:rPr lang="en-US" dirty="0" smtClean="0"/>
              <a:t>“Community </a:t>
            </a:r>
            <a:r>
              <a:rPr lang="en-US" dirty="0"/>
              <a:t>giving, corporate citizenship, </a:t>
            </a:r>
            <a:r>
              <a:rPr lang="en-US" dirty="0" smtClean="0"/>
              <a:t>community relations, grants” (</a:t>
            </a:r>
            <a:r>
              <a:rPr lang="en-US" dirty="0" smtClean="0">
                <a:solidFill>
                  <a:srgbClr val="FF0000"/>
                </a:solidFill>
              </a:rPr>
              <a:t>example</a:t>
            </a:r>
            <a:r>
              <a:rPr lang="en-US" dirty="0" smtClean="0"/>
              <a:t>)</a:t>
            </a:r>
            <a:endParaRPr lang="en-US" dirty="0"/>
          </a:p>
          <a:p>
            <a:pPr lvl="0"/>
            <a:endParaRPr lang="en-US" dirty="0" smtClean="0"/>
          </a:p>
          <a:p>
            <a:pPr lvl="0"/>
            <a:r>
              <a:rPr lang="en-US" dirty="0" smtClean="0"/>
              <a:t>US </a:t>
            </a:r>
            <a:r>
              <a:rPr lang="en-US" dirty="0"/>
              <a:t>Soccer Foundation Website</a:t>
            </a:r>
          </a:p>
          <a:p>
            <a:endParaRPr lang="en-US" dirty="0"/>
          </a:p>
        </p:txBody>
      </p:sp>
    </p:spTree>
    <p:extLst>
      <p:ext uri="{BB962C8B-B14F-4D97-AF65-F5344CB8AC3E}">
        <p14:creationId xmlns:p14="http://schemas.microsoft.com/office/powerpoint/2010/main" val="232529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Research Resources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Free and Low-Cost</a:t>
            </a:r>
            <a:endParaRPr lang="en-US" dirty="0"/>
          </a:p>
          <a:p>
            <a:r>
              <a:rPr lang="en-US" dirty="0"/>
              <a:t>Guidestar.org </a:t>
            </a:r>
            <a:endParaRPr lang="en-US" dirty="0">
              <a:sym typeface="Wingdings"/>
            </a:endParaRPr>
          </a:p>
          <a:p>
            <a:r>
              <a:rPr lang="en-US" dirty="0">
                <a:sym typeface="Wingdings"/>
              </a:rPr>
              <a:t>Google Alerts &amp; Advanced Search</a:t>
            </a:r>
          </a:p>
          <a:p>
            <a:r>
              <a:rPr lang="en-US" dirty="0">
                <a:sym typeface="Wingdings"/>
              </a:rPr>
              <a:t>LinkedIn</a:t>
            </a:r>
          </a:p>
          <a:p>
            <a:r>
              <a:rPr lang="en-US" dirty="0">
                <a:sym typeface="Wingdings"/>
              </a:rPr>
              <a:t>Facebook</a:t>
            </a:r>
          </a:p>
          <a:p>
            <a:pPr marL="0" indent="0">
              <a:buNone/>
            </a:pPr>
            <a:endParaRPr lang="en-US" b="1" dirty="0">
              <a:sym typeface="Wingdings"/>
            </a:endParaRPr>
          </a:p>
          <a:p>
            <a:pPr marL="0" indent="0">
              <a:buNone/>
            </a:pPr>
            <a:r>
              <a:rPr lang="en-US" b="1" dirty="0">
                <a:sym typeface="Wingdings"/>
              </a:rPr>
              <a:t>Commercial </a:t>
            </a:r>
            <a:r>
              <a:rPr lang="en-US" dirty="0">
                <a:sym typeface="Wingdings"/>
              </a:rPr>
              <a:t>(may be </a:t>
            </a:r>
            <a:r>
              <a:rPr lang="en-US" dirty="0" err="1">
                <a:sym typeface="Wingdings"/>
              </a:rPr>
              <a:t>avaialble</a:t>
            </a:r>
            <a:r>
              <a:rPr lang="en-US" dirty="0">
                <a:sym typeface="Wingdings"/>
              </a:rPr>
              <a:t> through work or public library)</a:t>
            </a:r>
            <a:endParaRPr lang="en-US" b="1" dirty="0">
              <a:sym typeface="Wingdings"/>
            </a:endParaRPr>
          </a:p>
          <a:p>
            <a:r>
              <a:rPr lang="en-US" dirty="0">
                <a:sym typeface="Wingdings"/>
              </a:rPr>
              <a:t>Foundation Center Online</a:t>
            </a:r>
          </a:p>
          <a:p>
            <a:r>
              <a:rPr lang="en-US" dirty="0">
                <a:sym typeface="Wingdings"/>
              </a:rPr>
              <a:t>Lexis-Nexis, </a:t>
            </a:r>
            <a:r>
              <a:rPr lang="en-US" dirty="0" err="1">
                <a:sym typeface="Wingdings"/>
              </a:rPr>
              <a:t>etc</a:t>
            </a:r>
            <a:endParaRPr lang="en-US" dirty="0">
              <a:sym typeface="Wingdings"/>
            </a:endParaRPr>
          </a:p>
          <a:p>
            <a:r>
              <a:rPr lang="en-US" dirty="0" err="1">
                <a:sym typeface="Wingdings"/>
              </a:rPr>
              <a:t>DonorSearch</a:t>
            </a:r>
            <a:endParaRPr lang="en-US" dirty="0">
              <a:sym typeface="Wingdings"/>
            </a:endParaRPr>
          </a:p>
          <a:p>
            <a:endParaRPr lang="en-US" dirty="0"/>
          </a:p>
        </p:txBody>
      </p:sp>
    </p:spTree>
    <p:extLst>
      <p:ext uri="{BB962C8B-B14F-4D97-AF65-F5344CB8AC3E}">
        <p14:creationId xmlns:p14="http://schemas.microsoft.com/office/powerpoint/2010/main" val="74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Insider Tips</a:t>
            </a:r>
            <a:endParaRPr lang="en-US" dirty="0"/>
          </a:p>
        </p:txBody>
      </p:sp>
      <p:sp>
        <p:nvSpPr>
          <p:cNvPr id="3" name="Content Placeholder 2"/>
          <p:cNvSpPr>
            <a:spLocks noGrp="1"/>
          </p:cNvSpPr>
          <p:nvPr>
            <p:ph sz="half" idx="1"/>
          </p:nvPr>
        </p:nvSpPr>
        <p:spPr>
          <a:xfrm>
            <a:off x="457200" y="1600200"/>
            <a:ext cx="4495800" cy="4525963"/>
          </a:xfrm>
        </p:spPr>
        <p:txBody>
          <a:bodyPr/>
          <a:lstStyle/>
          <a:p>
            <a:r>
              <a:rPr lang="en-US" sz="3000" b="1" i="1" dirty="0"/>
              <a:t>Look at what foundations do; not what they say </a:t>
            </a:r>
            <a:r>
              <a:rPr lang="en-US" sz="3000" i="1" dirty="0"/>
              <a:t>(Annual Report vs 990)</a:t>
            </a:r>
            <a:endParaRPr lang="en-US" sz="3000" dirty="0"/>
          </a:p>
          <a:p>
            <a:endParaRPr lang="en-US" sz="1200" i="1" dirty="0" smtClean="0"/>
          </a:p>
          <a:p>
            <a:r>
              <a:rPr lang="en-US" sz="3000" i="1" dirty="0" smtClean="0"/>
              <a:t>Know </a:t>
            </a:r>
            <a:r>
              <a:rPr lang="en-US" sz="3000" i="1" dirty="0"/>
              <a:t>your audience.</a:t>
            </a:r>
          </a:p>
          <a:p>
            <a:pPr lvl="0"/>
            <a:endParaRPr lang="en-US" sz="1200" dirty="0" smtClean="0"/>
          </a:p>
          <a:p>
            <a:pPr lvl="0"/>
            <a:r>
              <a:rPr lang="en-US" sz="3000" dirty="0" smtClean="0"/>
              <a:t>Proposal </a:t>
            </a:r>
            <a:r>
              <a:rPr lang="en-US" sz="3000" dirty="0"/>
              <a:t>by invitation only – </a:t>
            </a:r>
            <a:r>
              <a:rPr lang="en-US" sz="3000" dirty="0">
                <a:solidFill>
                  <a:srgbClr val="FF0000"/>
                </a:solidFill>
              </a:rPr>
              <a:t>“</a:t>
            </a:r>
            <a:r>
              <a:rPr lang="en-US" sz="3000" b="1" i="1" dirty="0">
                <a:solidFill>
                  <a:srgbClr val="FF0000"/>
                </a:solidFill>
              </a:rPr>
              <a:t>Unsolicited proposals not accepted</a:t>
            </a:r>
            <a:r>
              <a:rPr lang="en-US" sz="3000" dirty="0">
                <a:solidFill>
                  <a:srgbClr val="FF0000"/>
                </a:solidFill>
              </a:rPr>
              <a:t>”</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843881"/>
            <a:ext cx="4038600" cy="4038600"/>
          </a:xfrm>
          <a:prstGeom prst="rect">
            <a:avLst/>
          </a:prstGeom>
        </p:spPr>
      </p:pic>
    </p:spTree>
    <p:extLst>
      <p:ext uri="{BB962C8B-B14F-4D97-AF65-F5344CB8AC3E}">
        <p14:creationId xmlns:p14="http://schemas.microsoft.com/office/powerpoint/2010/main" val="271587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Dave Brown</a:t>
            </a:r>
            <a:endParaRPr lang="en-US" b="1" dirty="0"/>
          </a:p>
        </p:txBody>
      </p:sp>
      <p:sp>
        <p:nvSpPr>
          <p:cNvPr id="3" name="Content Placeholder 2"/>
          <p:cNvSpPr>
            <a:spLocks noGrp="1"/>
          </p:cNvSpPr>
          <p:nvPr>
            <p:ph sz="half" idx="1"/>
          </p:nvPr>
        </p:nvSpPr>
        <p:spPr/>
        <p:txBody>
          <a:bodyPr>
            <a:normAutofit fontScale="92500" lnSpcReduction="20000"/>
          </a:bodyPr>
          <a:lstStyle/>
          <a:p>
            <a:pPr>
              <a:buFont typeface="Calibri" panose="020F0502020204030204" pitchFamily="34" charset="0"/>
              <a:buChar char="₋"/>
            </a:pPr>
            <a:r>
              <a:rPr lang="en-US" dirty="0" smtClean="0"/>
              <a:t>30 + years </a:t>
            </a:r>
            <a:r>
              <a:rPr lang="en-US" dirty="0"/>
              <a:t>as a DOC, college, HS </a:t>
            </a:r>
            <a:r>
              <a:rPr lang="en-US" dirty="0" smtClean="0"/>
              <a:t>&amp; </a:t>
            </a:r>
            <a:r>
              <a:rPr lang="en-US" dirty="0" err="1" smtClean="0"/>
              <a:t>ODP</a:t>
            </a:r>
            <a:r>
              <a:rPr lang="en-US" dirty="0" smtClean="0"/>
              <a:t> </a:t>
            </a:r>
            <a:r>
              <a:rPr lang="en-US" dirty="0"/>
              <a:t>coach plus 25 years grant writing in higher </a:t>
            </a:r>
            <a:r>
              <a:rPr lang="en-US" dirty="0" err="1" smtClean="0"/>
              <a:t>ed</a:t>
            </a:r>
            <a:r>
              <a:rPr lang="en-US" dirty="0" smtClean="0"/>
              <a:t>, soccer and </a:t>
            </a:r>
            <a:r>
              <a:rPr lang="en-US" dirty="0"/>
              <a:t>youth </a:t>
            </a:r>
            <a:r>
              <a:rPr lang="en-US" dirty="0" err="1" smtClean="0"/>
              <a:t>svcs</a:t>
            </a:r>
            <a:r>
              <a:rPr lang="en-US" dirty="0" smtClean="0"/>
              <a:t>.  </a:t>
            </a:r>
          </a:p>
          <a:p>
            <a:pPr>
              <a:buFont typeface="Calibri" panose="020F0502020204030204" pitchFamily="34" charset="0"/>
              <a:buChar char="₋"/>
            </a:pPr>
            <a:endParaRPr lang="en-US" sz="1500" dirty="0"/>
          </a:p>
          <a:p>
            <a:pPr>
              <a:buFont typeface="Calibri" panose="020F0502020204030204" pitchFamily="34" charset="0"/>
              <a:buChar char="₋"/>
            </a:pPr>
            <a:r>
              <a:rPr lang="en-US" dirty="0" err="1"/>
              <a:t>USSF</a:t>
            </a:r>
            <a:r>
              <a:rPr lang="en-US" dirty="0"/>
              <a:t> B license, </a:t>
            </a:r>
            <a:r>
              <a:rPr lang="en-US" dirty="0" err="1"/>
              <a:t>NSCAA</a:t>
            </a:r>
            <a:r>
              <a:rPr lang="en-US" dirty="0"/>
              <a:t> DOC certificate, Master’s Degree in higher education</a:t>
            </a:r>
          </a:p>
          <a:p>
            <a:pPr>
              <a:buFont typeface="Calibri" panose="020F0502020204030204" pitchFamily="34" charset="0"/>
              <a:buChar char="₋"/>
            </a:pPr>
            <a:endParaRPr lang="en-US" dirty="0" smtClean="0"/>
          </a:p>
          <a:p>
            <a:pPr>
              <a:buFont typeface="Calibri" panose="020F0502020204030204" pitchFamily="34" charset="0"/>
              <a:buChar char="₋"/>
            </a:pPr>
            <a:r>
              <a:rPr lang="en-US" dirty="0" smtClean="0"/>
              <a:t>Seattle native</a:t>
            </a:r>
            <a:endParaRPr lang="en-US" dirty="0"/>
          </a:p>
          <a:p>
            <a:pPr marL="0" indent="0">
              <a:buNone/>
            </a:pPr>
            <a:r>
              <a:rPr lang="en-US" sz="1500" dirty="0"/>
              <a:t>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42284"/>
            <a:ext cx="4038600" cy="3841795"/>
          </a:xfrm>
          <a:prstGeom prst="rect">
            <a:avLst/>
          </a:prstGeom>
        </p:spPr>
      </p:pic>
    </p:spTree>
    <p:extLst>
      <p:ext uri="{BB962C8B-B14F-4D97-AF65-F5344CB8AC3E}">
        <p14:creationId xmlns:p14="http://schemas.microsoft.com/office/powerpoint/2010/main" val="4012594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Foundation Guidelines</a:t>
            </a:r>
            <a:endParaRPr lang="en-US" b="1" dirty="0"/>
          </a:p>
        </p:txBody>
      </p:sp>
      <p:sp>
        <p:nvSpPr>
          <p:cNvPr id="6" name="Content Placeholder 5"/>
          <p:cNvSpPr>
            <a:spLocks noGrp="1"/>
          </p:cNvSpPr>
          <p:nvPr>
            <p:ph idx="1"/>
          </p:nvPr>
        </p:nvSpPr>
        <p:spPr/>
        <p:txBody>
          <a:bodyPr>
            <a:normAutofit/>
          </a:bodyPr>
          <a:lstStyle/>
          <a:p>
            <a:pPr marL="0" indent="0">
              <a:buNone/>
            </a:pPr>
            <a:r>
              <a:rPr lang="en-US" sz="4000" b="1" i="1" dirty="0" smtClean="0"/>
              <a:t>….are just that!</a:t>
            </a:r>
          </a:p>
          <a:p>
            <a:pPr marL="0" indent="0">
              <a:buNone/>
            </a:pPr>
            <a:endParaRPr lang="en-US" sz="4000" b="1" i="1" dirty="0"/>
          </a:p>
          <a:p>
            <a:pPr marL="0" indent="0">
              <a:buNone/>
            </a:pPr>
            <a:r>
              <a:rPr lang="en-US" sz="4000" b="1" i="1" dirty="0" err="1" smtClean="0">
                <a:solidFill>
                  <a:srgbClr val="FF0000"/>
                </a:solidFill>
              </a:rPr>
              <a:t>Grantwriting’s</a:t>
            </a:r>
            <a:r>
              <a:rPr lang="en-US" sz="4000" b="1" i="1" dirty="0" smtClean="0">
                <a:solidFill>
                  <a:srgbClr val="FF0000"/>
                </a:solidFill>
              </a:rPr>
              <a:t> Dirty Little Secret:  </a:t>
            </a:r>
            <a:r>
              <a:rPr lang="en-US" sz="4000" i="1" dirty="0" smtClean="0"/>
              <a:t>You have to adhere to guidelines (almost always), but a Foundation doesn’t!</a:t>
            </a:r>
            <a:endParaRPr lang="en-US" sz="4000" i="1" dirty="0"/>
          </a:p>
        </p:txBody>
      </p:sp>
    </p:spTree>
    <p:extLst>
      <p:ext uri="{BB962C8B-B14F-4D97-AF65-F5344CB8AC3E}">
        <p14:creationId xmlns:p14="http://schemas.microsoft.com/office/powerpoint/2010/main" val="2562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
            </a:r>
            <a:br>
              <a:rPr lang="en-US" b="1" dirty="0" smtClean="0"/>
            </a:br>
            <a:r>
              <a:rPr lang="en-US" b="1" dirty="0" smtClean="0"/>
              <a:t>Who </a:t>
            </a:r>
            <a:r>
              <a:rPr lang="en-US" b="1" dirty="0"/>
              <a:t>Handles </a:t>
            </a:r>
            <a:r>
              <a:rPr lang="en-US" b="1" dirty="0" smtClean="0"/>
              <a:t>FOUNDATION Grants</a:t>
            </a:r>
            <a:r>
              <a:rPr lang="en-US" b="1" dirty="0"/>
              <a:t/>
            </a:r>
            <a:br>
              <a:rPr lang="en-US" b="1" dirty="0"/>
            </a:br>
            <a:endParaRPr lang="en-US" b="1" dirty="0"/>
          </a:p>
        </p:txBody>
      </p:sp>
      <p:sp>
        <p:nvSpPr>
          <p:cNvPr id="3" name="Content Placeholder 2"/>
          <p:cNvSpPr>
            <a:spLocks noGrp="1"/>
          </p:cNvSpPr>
          <p:nvPr>
            <p:ph idx="1"/>
          </p:nvPr>
        </p:nvSpPr>
        <p:spPr>
          <a:xfrm>
            <a:off x="457200" y="1447800"/>
            <a:ext cx="8229600" cy="5105400"/>
          </a:xfrm>
        </p:spPr>
        <p:txBody>
          <a:bodyPr>
            <a:normAutofit/>
          </a:bodyPr>
          <a:lstStyle/>
          <a:p>
            <a:pPr lvl="0"/>
            <a:r>
              <a:rPr lang="en-US" sz="3400" b="1" dirty="0" smtClean="0"/>
              <a:t>Foundation</a:t>
            </a:r>
            <a:r>
              <a:rPr lang="en-US" sz="3400" dirty="0" smtClean="0"/>
              <a:t> </a:t>
            </a:r>
            <a:r>
              <a:rPr lang="en-US" sz="3400" b="1" dirty="0" smtClean="0"/>
              <a:t>Staff</a:t>
            </a:r>
            <a:r>
              <a:rPr lang="en-US" sz="3400" dirty="0" smtClean="0"/>
              <a:t>: Can vary from 1 to 4 paid staff (or less) and volunteer board members,  often family members or ancestors of the founder, to 1,420 professional staff at the Gates Foundation.</a:t>
            </a:r>
            <a:endParaRPr lang="en-US" sz="3400" dirty="0"/>
          </a:p>
          <a:p>
            <a:pPr lvl="0"/>
            <a:endParaRPr lang="en-US" sz="1700" dirty="0" smtClean="0"/>
          </a:p>
          <a:p>
            <a:pPr lvl="0"/>
            <a:endParaRPr lang="en-US" sz="3400" b="1" dirty="0" smtClean="0"/>
          </a:p>
          <a:p>
            <a:pPr>
              <a:buFont typeface="Wingdings" panose="05000000000000000000" pitchFamily="2" charset="2"/>
              <a:buChar char="ü"/>
            </a:pPr>
            <a:endParaRPr lang="en-US" sz="3400" dirty="0"/>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062608"/>
            <a:ext cx="4038600" cy="2692400"/>
          </a:xfrm>
          <a:prstGeom prst="rect">
            <a:avLst/>
          </a:prstGeom>
          <a:ln>
            <a:noFill/>
          </a:ln>
          <a:effectLst>
            <a:softEdge rad="112500"/>
          </a:effectLst>
        </p:spPr>
      </p:pic>
    </p:spTree>
    <p:extLst>
      <p:ext uri="{BB962C8B-B14F-4D97-AF65-F5344CB8AC3E}">
        <p14:creationId xmlns:p14="http://schemas.microsoft.com/office/powerpoint/2010/main" val="2047384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Who </a:t>
            </a:r>
            <a:r>
              <a:rPr lang="en-US" b="1" dirty="0" smtClean="0"/>
              <a:t>Handles CORPORATE Grants &amp; Donations:</a:t>
            </a:r>
            <a:r>
              <a:rPr lang="en-US" b="1" dirty="0"/>
              <a:t/>
            </a:r>
            <a:br>
              <a:rPr lang="en-US" b="1" dirty="0"/>
            </a:br>
            <a:endParaRPr lang="en-US" b="1"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lvl="0"/>
            <a:r>
              <a:rPr lang="en-US" sz="3400" b="1" dirty="0" smtClean="0"/>
              <a:t>Corporate </a:t>
            </a:r>
            <a:r>
              <a:rPr lang="en-US" sz="3400" b="1" dirty="0"/>
              <a:t>Foundation</a:t>
            </a:r>
            <a:r>
              <a:rPr lang="en-US" sz="3400" dirty="0"/>
              <a:t> </a:t>
            </a:r>
            <a:r>
              <a:rPr lang="en-US" sz="3400" b="1" dirty="0" smtClean="0"/>
              <a:t>Staff</a:t>
            </a:r>
            <a:r>
              <a:rPr lang="en-US" sz="3400" dirty="0" smtClean="0"/>
              <a:t> (in a large </a:t>
            </a:r>
            <a:r>
              <a:rPr lang="en-US" sz="3400" dirty="0"/>
              <a:t>corporation</a:t>
            </a:r>
            <a:r>
              <a:rPr lang="en-US" sz="3400" dirty="0" smtClean="0"/>
              <a:t>)</a:t>
            </a:r>
            <a:endParaRPr lang="en-US" sz="1700" dirty="0" smtClean="0"/>
          </a:p>
          <a:p>
            <a:pPr lvl="0"/>
            <a:endParaRPr lang="en-US" sz="3400" b="1" dirty="0" smtClean="0"/>
          </a:p>
          <a:p>
            <a:pPr lvl="0"/>
            <a:r>
              <a:rPr lang="en-US" sz="3400" b="1" dirty="0" smtClean="0"/>
              <a:t>Community </a:t>
            </a:r>
            <a:r>
              <a:rPr lang="en-US" sz="3400" b="1" dirty="0"/>
              <a:t>Relations </a:t>
            </a:r>
            <a:r>
              <a:rPr lang="en-US" sz="3400" b="1" dirty="0" smtClean="0"/>
              <a:t>Officer </a:t>
            </a:r>
            <a:r>
              <a:rPr lang="en-US" sz="3400" dirty="0" smtClean="0"/>
              <a:t>(medium-size company)</a:t>
            </a:r>
            <a:endParaRPr lang="en-US" sz="3400" dirty="0"/>
          </a:p>
          <a:p>
            <a:pPr lvl="0"/>
            <a:endParaRPr lang="en-US" sz="1500" dirty="0" smtClean="0"/>
          </a:p>
          <a:p>
            <a:pPr lvl="0"/>
            <a:r>
              <a:rPr lang="en-US" sz="3400" b="1" dirty="0" err="1" smtClean="0"/>
              <a:t>HR</a:t>
            </a:r>
            <a:r>
              <a:rPr lang="en-US" sz="3400" b="1" dirty="0" smtClean="0"/>
              <a:t> </a:t>
            </a:r>
            <a:r>
              <a:rPr lang="en-US" sz="3400" b="1" dirty="0"/>
              <a:t>department/CEO’s executive assistant/secretary </a:t>
            </a:r>
            <a:r>
              <a:rPr lang="en-US" sz="3400" dirty="0"/>
              <a:t>(small </a:t>
            </a:r>
            <a:r>
              <a:rPr lang="en-US" sz="3400" dirty="0" smtClean="0"/>
              <a:t>company)</a:t>
            </a:r>
            <a:endParaRPr lang="en-US" sz="3400" dirty="0"/>
          </a:p>
          <a:p>
            <a:pPr lvl="0"/>
            <a:endParaRPr lang="en-US" sz="1700" dirty="0" smtClean="0"/>
          </a:p>
          <a:p>
            <a:pPr lvl="0"/>
            <a:r>
              <a:rPr lang="en-US" sz="3400" b="1" dirty="0" smtClean="0"/>
              <a:t>Owner/CEO/</a:t>
            </a:r>
            <a:r>
              <a:rPr lang="en-US" sz="3400" dirty="0" smtClean="0"/>
              <a:t>CEO’s </a:t>
            </a:r>
            <a:r>
              <a:rPr lang="en-US" sz="3400" dirty="0"/>
              <a:t>executive assistant/secretary (small to medium business)</a:t>
            </a:r>
          </a:p>
          <a:p>
            <a:pPr marL="0" indent="0">
              <a:buNone/>
            </a:pPr>
            <a:r>
              <a:rPr lang="en-US" sz="3400" dirty="0"/>
              <a:t> </a:t>
            </a:r>
            <a:endParaRPr lang="en-US" sz="1500" dirty="0" smtClean="0"/>
          </a:p>
          <a:p>
            <a:pPr>
              <a:buFont typeface="Wingdings" panose="05000000000000000000" pitchFamily="2" charset="2"/>
              <a:buChar char="ü"/>
            </a:pPr>
            <a:r>
              <a:rPr lang="en-US" sz="3400" b="1" i="1" dirty="0" smtClean="0"/>
              <a:t>Your club connection </a:t>
            </a:r>
            <a:r>
              <a:rPr lang="en-US" sz="3400" b="1" i="1" dirty="0"/>
              <a:t>typically knows or can find out who the contact person is.</a:t>
            </a:r>
          </a:p>
          <a:p>
            <a:pPr marL="0" indent="0">
              <a:buNone/>
            </a:pPr>
            <a:r>
              <a:rPr lang="en-US" sz="3400" dirty="0"/>
              <a:t> </a:t>
            </a:r>
            <a:endParaRPr lang="en-US" sz="1500" dirty="0"/>
          </a:p>
          <a:p>
            <a:pPr>
              <a:buFont typeface="Wingdings" panose="05000000000000000000" pitchFamily="2" charset="2"/>
              <a:buChar char="ü"/>
            </a:pPr>
            <a:r>
              <a:rPr lang="en-US" sz="3400" b="1" dirty="0"/>
              <a:t>Research</a:t>
            </a:r>
            <a:r>
              <a:rPr lang="en-US" sz="3400" dirty="0"/>
              <a:t>:  annual reports, website, local news clippings</a:t>
            </a:r>
          </a:p>
          <a:p>
            <a:endParaRPr lang="en-US" dirty="0"/>
          </a:p>
        </p:txBody>
      </p:sp>
    </p:spTree>
    <p:extLst>
      <p:ext uri="{BB962C8B-B14F-4D97-AF65-F5344CB8AC3E}">
        <p14:creationId xmlns:p14="http://schemas.microsoft.com/office/powerpoint/2010/main" val="246780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Expanding Your Appeal</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i="1" dirty="0"/>
              <a:t>Think beyond soccer when searching for </a:t>
            </a:r>
            <a:r>
              <a:rPr lang="en-US" b="1" i="1" dirty="0" smtClean="0"/>
              <a:t>funding:</a:t>
            </a:r>
            <a:r>
              <a:rPr lang="en-US" i="1" dirty="0" smtClean="0"/>
              <a:t>  </a:t>
            </a:r>
            <a:endParaRPr lang="en-US" i="1" dirty="0"/>
          </a:p>
          <a:p>
            <a:pPr lvl="0"/>
            <a:r>
              <a:rPr lang="en-US" dirty="0" smtClean="0"/>
              <a:t>Leadership/academics</a:t>
            </a:r>
            <a:endParaRPr lang="en-US" dirty="0"/>
          </a:p>
          <a:p>
            <a:pPr lvl="0"/>
            <a:r>
              <a:rPr lang="en-US" dirty="0"/>
              <a:t>Girls and women</a:t>
            </a:r>
          </a:p>
          <a:p>
            <a:pPr lvl="0"/>
            <a:r>
              <a:rPr lang="en-US" dirty="0" smtClean="0"/>
              <a:t>Diversity/under-served </a:t>
            </a:r>
            <a:r>
              <a:rPr lang="en-US" dirty="0"/>
              <a:t>communities</a:t>
            </a:r>
          </a:p>
          <a:p>
            <a:pPr lvl="0"/>
            <a:r>
              <a:rPr lang="en-US" dirty="0"/>
              <a:t>Positive </a:t>
            </a:r>
            <a:r>
              <a:rPr lang="en-US" dirty="0" smtClean="0"/>
              <a:t>free-time </a:t>
            </a:r>
            <a:r>
              <a:rPr lang="en-US" dirty="0"/>
              <a:t>and after-school activities</a:t>
            </a:r>
          </a:p>
          <a:p>
            <a:pPr lvl="0"/>
            <a:r>
              <a:rPr lang="en-US" dirty="0"/>
              <a:t>Childhood health and </a:t>
            </a:r>
            <a:r>
              <a:rPr lang="en-US" dirty="0" smtClean="0"/>
              <a:t>obesity</a:t>
            </a:r>
          </a:p>
          <a:p>
            <a:pPr lvl="0"/>
            <a:r>
              <a:rPr lang="en-US" dirty="0" smtClean="0"/>
              <a:t>Economic development</a:t>
            </a:r>
          </a:p>
          <a:p>
            <a:pPr lvl="0"/>
            <a:r>
              <a:rPr lang="en-US" dirty="0" smtClean="0"/>
              <a:t>Other</a:t>
            </a:r>
            <a:endParaRPr lang="en-US" dirty="0"/>
          </a:p>
        </p:txBody>
      </p:sp>
    </p:spTree>
    <p:extLst>
      <p:ext uri="{BB962C8B-B14F-4D97-AF65-F5344CB8AC3E}">
        <p14:creationId xmlns:p14="http://schemas.microsoft.com/office/powerpoint/2010/main" val="2515864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Traditional vs. Non-Traditional Programs</a:t>
            </a:r>
            <a:endParaRPr lang="en-US" b="1" dirty="0"/>
          </a:p>
        </p:txBody>
      </p:sp>
      <p:sp>
        <p:nvSpPr>
          <p:cNvPr id="3" name="Text Placeholder 2"/>
          <p:cNvSpPr>
            <a:spLocks noGrp="1"/>
          </p:cNvSpPr>
          <p:nvPr>
            <p:ph type="body" idx="1"/>
          </p:nvPr>
        </p:nvSpPr>
        <p:spPr/>
        <p:txBody>
          <a:bodyPr/>
          <a:lstStyle/>
          <a:p>
            <a:r>
              <a:rPr lang="en-US" dirty="0" smtClean="0"/>
              <a:t>Traditional Program Strengths</a:t>
            </a:r>
            <a:endParaRPr lang="en-US" dirty="0"/>
          </a:p>
        </p:txBody>
      </p:sp>
      <p:sp>
        <p:nvSpPr>
          <p:cNvPr id="5" name="Content Placeholder 4"/>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smtClean="0"/>
              <a:t>Attractive</a:t>
            </a:r>
            <a:r>
              <a:rPr lang="en-US" b="1" i="1" dirty="0" smtClean="0"/>
              <a:t> consumer</a:t>
            </a:r>
            <a:r>
              <a:rPr lang="en-US" dirty="0" smtClean="0"/>
              <a:t> demographics</a:t>
            </a:r>
          </a:p>
          <a:p>
            <a:r>
              <a:rPr lang="en-US" dirty="0" smtClean="0"/>
              <a:t>Business owners – executives in club</a:t>
            </a:r>
          </a:p>
          <a:p>
            <a:r>
              <a:rPr lang="en-US" dirty="0" smtClean="0"/>
              <a:t>Connections through parents</a:t>
            </a:r>
          </a:p>
          <a:p>
            <a:r>
              <a:rPr lang="en-US" dirty="0" smtClean="0"/>
              <a:t>More control over properties – uniforms, facilities, shelter signage, etc.</a:t>
            </a:r>
          </a:p>
          <a:p>
            <a:endParaRPr lang="en-US" dirty="0"/>
          </a:p>
        </p:txBody>
      </p:sp>
      <p:sp>
        <p:nvSpPr>
          <p:cNvPr id="4" name="Text Placeholder 3"/>
          <p:cNvSpPr>
            <a:spLocks noGrp="1"/>
          </p:cNvSpPr>
          <p:nvPr>
            <p:ph type="body" sz="quarter" idx="3"/>
          </p:nvPr>
        </p:nvSpPr>
        <p:spPr/>
        <p:txBody>
          <a:bodyPr/>
          <a:lstStyle/>
          <a:p>
            <a:r>
              <a:rPr lang="en-US" dirty="0" smtClean="0"/>
              <a:t>Urban Program Strengths</a:t>
            </a:r>
            <a:endParaRPr lang="en-US" dirty="0"/>
          </a:p>
        </p:txBody>
      </p:sp>
      <p:sp>
        <p:nvSpPr>
          <p:cNvPr id="6" name="Content Placeholder 5"/>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lstStyle/>
          <a:p>
            <a:r>
              <a:rPr lang="en-US" dirty="0" smtClean="0"/>
              <a:t>Compelling</a:t>
            </a:r>
            <a:r>
              <a:rPr lang="en-US" b="1" i="1" dirty="0" smtClean="0"/>
              <a:t> participant</a:t>
            </a:r>
            <a:r>
              <a:rPr lang="en-US" dirty="0" smtClean="0"/>
              <a:t> demographics</a:t>
            </a:r>
          </a:p>
          <a:p>
            <a:r>
              <a:rPr lang="en-US" dirty="0" smtClean="0"/>
              <a:t>Compelling need &amp; story</a:t>
            </a:r>
          </a:p>
          <a:p>
            <a:r>
              <a:rPr lang="en-US" dirty="0" smtClean="0"/>
              <a:t>Partnerships – including national affiliations</a:t>
            </a:r>
          </a:p>
          <a:p>
            <a:r>
              <a:rPr lang="en-US" dirty="0" smtClean="0"/>
              <a:t>United Way – Day of Caring</a:t>
            </a:r>
          </a:p>
          <a:p>
            <a:r>
              <a:rPr lang="en-US" dirty="0" smtClean="0"/>
              <a:t>“Annual Report factor”</a:t>
            </a:r>
            <a:endParaRPr lang="en-US" dirty="0"/>
          </a:p>
        </p:txBody>
      </p:sp>
    </p:spTree>
    <p:extLst>
      <p:ext uri="{BB962C8B-B14F-4D97-AF65-F5344CB8AC3E}">
        <p14:creationId xmlns:p14="http://schemas.microsoft.com/office/powerpoint/2010/main" val="707609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Element 3: </a:t>
            </a:r>
            <a:r>
              <a:rPr lang="en-US" b="1" dirty="0" smtClean="0"/>
              <a:t>Common </a:t>
            </a:r>
            <a:r>
              <a:rPr lang="en-US" b="1" dirty="0"/>
              <a:t>Grant Sections</a:t>
            </a:r>
            <a:r>
              <a:rPr lang="en-US" dirty="0"/>
              <a:t/>
            </a:r>
            <a:br>
              <a:rPr lang="en-US" dirty="0"/>
            </a:br>
            <a:endParaRPr lang="en-US" dirty="0"/>
          </a:p>
        </p:txBody>
      </p:sp>
      <p:sp>
        <p:nvSpPr>
          <p:cNvPr id="3" name="Content Placeholder 2"/>
          <p:cNvSpPr>
            <a:spLocks noGrp="1"/>
          </p:cNvSpPr>
          <p:nvPr>
            <p:ph idx="1"/>
          </p:nvPr>
        </p:nvSpPr>
        <p:spPr>
          <a:xfrm>
            <a:off x="457200" y="1676400"/>
            <a:ext cx="8229600" cy="4525963"/>
          </a:xfrm>
        </p:spPr>
        <p:txBody>
          <a:bodyPr>
            <a:normAutofit lnSpcReduction="10000"/>
          </a:bodyPr>
          <a:lstStyle/>
          <a:p>
            <a:pPr marL="0" indent="0">
              <a:buNone/>
            </a:pPr>
            <a:r>
              <a:rPr lang="en-US" dirty="0"/>
              <a:t>1. </a:t>
            </a:r>
            <a:r>
              <a:rPr lang="en-US" b="1" dirty="0"/>
              <a:t>Cover </a:t>
            </a:r>
            <a:r>
              <a:rPr lang="en-US" b="1" dirty="0" smtClean="0"/>
              <a:t>Letter</a:t>
            </a:r>
          </a:p>
          <a:p>
            <a:r>
              <a:rPr lang="en-US" sz="2800" i="1" dirty="0" smtClean="0">
                <a:solidFill>
                  <a:srgbClr val="FF0000"/>
                </a:solidFill>
              </a:rPr>
              <a:t>Great place to drop a name or to emphasize why your project is a good match with the funder’s goals. </a:t>
            </a:r>
            <a:r>
              <a:rPr lang="en-US" sz="2800" b="1" i="1" dirty="0" smtClean="0">
                <a:solidFill>
                  <a:srgbClr val="FF0000"/>
                </a:solidFill>
              </a:rPr>
              <a:t>Write last</a:t>
            </a:r>
            <a:r>
              <a:rPr lang="en-US" sz="2800" i="1" dirty="0" smtClean="0">
                <a:solidFill>
                  <a:srgbClr val="FF0000"/>
                </a:solidFill>
              </a:rPr>
              <a:t>.</a:t>
            </a:r>
            <a:endParaRPr lang="en-US" sz="2800" i="1" dirty="0">
              <a:solidFill>
                <a:srgbClr val="FF0000"/>
              </a:solidFill>
            </a:endParaRPr>
          </a:p>
          <a:p>
            <a:pPr marL="0" indent="0">
              <a:buNone/>
            </a:pPr>
            <a:r>
              <a:rPr lang="en-US" dirty="0"/>
              <a:t>2. </a:t>
            </a:r>
            <a:r>
              <a:rPr lang="en-US" b="1" dirty="0"/>
              <a:t>Summary</a:t>
            </a:r>
            <a:r>
              <a:rPr lang="en-US" dirty="0"/>
              <a:t> (who, what, when, why, how</a:t>
            </a:r>
            <a:r>
              <a:rPr lang="en-US" dirty="0" smtClean="0"/>
              <a:t>)</a:t>
            </a:r>
          </a:p>
          <a:p>
            <a:r>
              <a:rPr lang="en-US" sz="2800" i="1" dirty="0" smtClean="0">
                <a:solidFill>
                  <a:srgbClr val="FF0000"/>
                </a:solidFill>
              </a:rPr>
              <a:t>Your written elevator speech. </a:t>
            </a:r>
            <a:r>
              <a:rPr lang="en-US" sz="2800" b="1" i="1" dirty="0" smtClean="0">
                <a:solidFill>
                  <a:srgbClr val="FF0000"/>
                </a:solidFill>
              </a:rPr>
              <a:t>Write second last</a:t>
            </a:r>
            <a:r>
              <a:rPr lang="en-US" sz="2800" i="1" dirty="0" smtClean="0">
                <a:solidFill>
                  <a:srgbClr val="FF0000"/>
                </a:solidFill>
              </a:rPr>
              <a:t>.</a:t>
            </a:r>
            <a:endParaRPr lang="en-US" sz="2800" i="1" dirty="0">
              <a:solidFill>
                <a:srgbClr val="FF0000"/>
              </a:solidFill>
            </a:endParaRPr>
          </a:p>
          <a:p>
            <a:pPr marL="0" indent="0">
              <a:buNone/>
            </a:pPr>
            <a:r>
              <a:rPr lang="en-US" dirty="0"/>
              <a:t>3. </a:t>
            </a:r>
            <a:r>
              <a:rPr lang="en-US" b="1" dirty="0" smtClean="0"/>
              <a:t>Needs </a:t>
            </a:r>
            <a:r>
              <a:rPr lang="en-US" b="1" dirty="0"/>
              <a:t>Statement </a:t>
            </a:r>
            <a:r>
              <a:rPr lang="en-US" b="1" dirty="0" smtClean="0"/>
              <a:t>- Background</a:t>
            </a:r>
            <a:endParaRPr lang="en-US" b="1" dirty="0"/>
          </a:p>
          <a:p>
            <a:r>
              <a:rPr lang="en-US" sz="2800" i="1" dirty="0">
                <a:solidFill>
                  <a:srgbClr val="FF0000"/>
                </a:solidFill>
              </a:rPr>
              <a:t>Don’t go overboard. Use national, local stats and a story to humanize.</a:t>
            </a:r>
          </a:p>
          <a:p>
            <a:pPr marL="0" indent="0">
              <a:buNone/>
            </a:pPr>
            <a:endParaRPr lang="en-US" dirty="0"/>
          </a:p>
          <a:p>
            <a:endParaRPr lang="en-US" dirty="0"/>
          </a:p>
        </p:txBody>
      </p:sp>
    </p:spTree>
    <p:extLst>
      <p:ext uri="{BB962C8B-B14F-4D97-AF65-F5344CB8AC3E}">
        <p14:creationId xmlns:p14="http://schemas.microsoft.com/office/powerpoint/2010/main" val="365425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Common </a:t>
            </a:r>
            <a:r>
              <a:rPr lang="en-US" b="1" dirty="0"/>
              <a:t>Grant Sections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4</a:t>
            </a:r>
            <a:r>
              <a:rPr lang="en-US" dirty="0"/>
              <a:t>. </a:t>
            </a:r>
            <a:r>
              <a:rPr lang="en-US" b="1" dirty="0" smtClean="0"/>
              <a:t>Proposal/Program Description</a:t>
            </a:r>
          </a:p>
          <a:p>
            <a:pPr marL="0" indent="0">
              <a:buNone/>
            </a:pPr>
            <a:endParaRPr lang="en-US" sz="1400" dirty="0"/>
          </a:p>
          <a:p>
            <a:pPr marL="514350" indent="-514350">
              <a:buAutoNum type="alphaUcPeriod"/>
            </a:pPr>
            <a:r>
              <a:rPr lang="en-US" sz="2800" i="1" dirty="0"/>
              <a:t>How will your proposal address identified needs</a:t>
            </a:r>
            <a:r>
              <a:rPr lang="en-US" sz="2800" i="1" dirty="0" smtClean="0"/>
              <a:t>?</a:t>
            </a:r>
          </a:p>
          <a:p>
            <a:r>
              <a:rPr lang="en-US" sz="2800" i="1" dirty="0" smtClean="0">
                <a:solidFill>
                  <a:srgbClr val="FF0000"/>
                </a:solidFill>
              </a:rPr>
              <a:t>Clear line between money spent and outcomes desired.</a:t>
            </a:r>
            <a:endParaRPr lang="en-US" sz="2800" i="1" dirty="0">
              <a:solidFill>
                <a:srgbClr val="FF0000"/>
              </a:solidFill>
            </a:endParaRPr>
          </a:p>
          <a:p>
            <a:pPr marL="514350" indent="-514350">
              <a:buAutoNum type="alphaUcPeriod"/>
            </a:pPr>
            <a:endParaRPr lang="en-US" sz="2800" i="1" dirty="0"/>
          </a:p>
          <a:p>
            <a:pPr marL="514350" indent="-514350">
              <a:buFont typeface="+mj-lt"/>
              <a:buAutoNum type="alphaUcPeriod" startAt="2"/>
            </a:pPr>
            <a:r>
              <a:rPr lang="en-US" sz="2800" i="1" dirty="0"/>
              <a:t>Projected goals, objectives, timeline, anticipated impact.</a:t>
            </a:r>
          </a:p>
          <a:p>
            <a:r>
              <a:rPr lang="en-US" sz="2800" i="1" dirty="0" smtClean="0">
                <a:solidFill>
                  <a:srgbClr val="FF0000"/>
                </a:solidFill>
              </a:rPr>
              <a:t>Logic Model and “So-that” chain.</a:t>
            </a:r>
            <a:endParaRPr lang="en-US" sz="2800" i="1" dirty="0">
              <a:solidFill>
                <a:srgbClr val="FF0000"/>
              </a:solidFill>
            </a:endParaRPr>
          </a:p>
          <a:p>
            <a:endParaRPr lang="en-US" dirty="0"/>
          </a:p>
        </p:txBody>
      </p:sp>
    </p:spTree>
    <p:extLst>
      <p:ext uri="{BB962C8B-B14F-4D97-AF65-F5344CB8AC3E}">
        <p14:creationId xmlns:p14="http://schemas.microsoft.com/office/powerpoint/2010/main" val="5154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“So-That” Chain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a:t>
            </a:r>
            <a:r>
              <a:rPr lang="en-US" b="1" i="1" dirty="0"/>
              <a:t>tutor kids </a:t>
            </a:r>
            <a:r>
              <a:rPr lang="en-US" dirty="0"/>
              <a:t>so that they can get better grades in school…so that they can move up a grade…so that they can graduate from high school…so that they can get into college…so that they can graduate from college…so that they can get a good </a:t>
            </a:r>
            <a:r>
              <a:rPr lang="en-US" dirty="0" smtClean="0"/>
              <a:t>job…so that they can contribute to society…so that they won’t become a burden on the system…so that the world will be a better place. Therefore</a:t>
            </a:r>
            <a:r>
              <a:rPr lang="en-US" dirty="0"/>
              <a:t>, </a:t>
            </a:r>
            <a:r>
              <a:rPr lang="en-US" dirty="0" smtClean="0"/>
              <a:t>we tutor </a:t>
            </a:r>
            <a:r>
              <a:rPr lang="en-US" dirty="0"/>
              <a:t>kids </a:t>
            </a:r>
            <a:r>
              <a:rPr lang="en-US" b="1" i="1" dirty="0" smtClean="0"/>
              <a:t>to make the world a better place</a:t>
            </a:r>
            <a:r>
              <a:rPr lang="en-US" dirty="0" smtClean="0"/>
              <a:t>. </a:t>
            </a:r>
            <a:endParaRPr lang="en-US" dirty="0"/>
          </a:p>
        </p:txBody>
      </p:sp>
    </p:spTree>
    <p:extLst>
      <p:ext uri="{BB962C8B-B14F-4D97-AF65-F5344CB8AC3E}">
        <p14:creationId xmlns:p14="http://schemas.microsoft.com/office/powerpoint/2010/main" val="3458587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Grant Sections</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r>
              <a:rPr lang="en-US" sz="2800" i="1" dirty="0">
                <a:solidFill>
                  <a:srgbClr val="FF0000"/>
                </a:solidFill>
              </a:rPr>
              <a:t>Expected role of volunteers.*</a:t>
            </a:r>
          </a:p>
          <a:p>
            <a:pPr marL="514350" indent="-514350">
              <a:buFont typeface="+mj-lt"/>
              <a:buAutoNum type="alphaUcPeriod"/>
            </a:pPr>
            <a:endParaRPr lang="en-US" sz="2800" i="1" dirty="0" smtClean="0">
              <a:solidFill>
                <a:srgbClr val="FF0000"/>
              </a:solidFill>
            </a:endParaRPr>
          </a:p>
          <a:p>
            <a:pPr marL="514350" indent="-514350">
              <a:buFont typeface="+mj-lt"/>
              <a:buAutoNum type="alphaUcPeriod"/>
            </a:pPr>
            <a:r>
              <a:rPr lang="en-US" sz="2800" i="1" dirty="0" smtClean="0">
                <a:solidFill>
                  <a:srgbClr val="FF0000"/>
                </a:solidFill>
              </a:rPr>
              <a:t>Number </a:t>
            </a:r>
            <a:r>
              <a:rPr lang="en-US" sz="2800" i="1" dirty="0">
                <a:solidFill>
                  <a:srgbClr val="FF0000"/>
                </a:solidFill>
              </a:rPr>
              <a:t>and types of people who will benefit from your proposal</a:t>
            </a:r>
            <a:r>
              <a:rPr lang="en-US" sz="2800" i="1" dirty="0" smtClean="0">
                <a:solidFill>
                  <a:srgbClr val="FF0000"/>
                </a:solidFill>
              </a:rPr>
              <a:t>.</a:t>
            </a:r>
            <a:r>
              <a:rPr lang="en-US" sz="2800" dirty="0" smtClean="0"/>
              <a:t> Sometimes a straight # served per $ formula is incorporated.</a:t>
            </a:r>
            <a:endParaRPr lang="en-US" sz="2800" i="1" dirty="0">
              <a:solidFill>
                <a:srgbClr val="FF0000"/>
              </a:solidFill>
            </a:endParaRPr>
          </a:p>
          <a:p>
            <a:pPr marL="0" indent="0">
              <a:buNone/>
            </a:pPr>
            <a:endParaRPr lang="en-US" sz="2800" dirty="0">
              <a:solidFill>
                <a:srgbClr val="FF0000"/>
              </a:solidFill>
            </a:endParaRPr>
          </a:p>
          <a:p>
            <a:pPr marL="514350" indent="-514350">
              <a:buFont typeface="+mj-lt"/>
              <a:buAutoNum type="alphaUcPeriod" startAt="4"/>
            </a:pPr>
            <a:r>
              <a:rPr lang="en-US" sz="2800" dirty="0" smtClean="0">
                <a:solidFill>
                  <a:srgbClr val="FF0000"/>
                </a:solidFill>
              </a:rPr>
              <a:t>Actual </a:t>
            </a:r>
            <a:r>
              <a:rPr lang="en-US" sz="2800" dirty="0">
                <a:solidFill>
                  <a:srgbClr val="FF0000"/>
                </a:solidFill>
              </a:rPr>
              <a:t>and </a:t>
            </a:r>
            <a:r>
              <a:rPr lang="en-US" sz="2800" dirty="0" smtClean="0">
                <a:solidFill>
                  <a:srgbClr val="FF0000"/>
                </a:solidFill>
              </a:rPr>
              <a:t>potential other sources </a:t>
            </a:r>
            <a:r>
              <a:rPr lang="en-US" sz="2800" dirty="0">
                <a:solidFill>
                  <a:srgbClr val="FF0000"/>
                </a:solidFill>
              </a:rPr>
              <a:t>of support for this proposal? </a:t>
            </a:r>
            <a:r>
              <a:rPr lang="en-US" sz="2800" dirty="0" smtClean="0">
                <a:solidFill>
                  <a:srgbClr val="FF0000"/>
                </a:solidFill>
              </a:rPr>
              <a:t>Future </a:t>
            </a:r>
            <a:r>
              <a:rPr lang="en-US" sz="2800" dirty="0">
                <a:solidFill>
                  <a:srgbClr val="FF0000"/>
                </a:solidFill>
              </a:rPr>
              <a:t>support?</a:t>
            </a:r>
          </a:p>
          <a:p>
            <a:endParaRPr lang="en-US" dirty="0"/>
          </a:p>
        </p:txBody>
      </p:sp>
    </p:spTree>
    <p:extLst>
      <p:ext uri="{BB962C8B-B14F-4D97-AF65-F5344CB8AC3E}">
        <p14:creationId xmlns:p14="http://schemas.microsoft.com/office/powerpoint/2010/main" val="13996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Common Grant Sections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6. </a:t>
            </a:r>
            <a:r>
              <a:rPr lang="en-US" sz="4500" b="1" dirty="0"/>
              <a:t>Evaluation </a:t>
            </a:r>
            <a:r>
              <a:rPr lang="en-US" sz="4500" b="1" dirty="0" smtClean="0"/>
              <a:t>Section</a:t>
            </a:r>
          </a:p>
          <a:p>
            <a:r>
              <a:rPr lang="en-US" i="1" dirty="0">
                <a:solidFill>
                  <a:srgbClr val="FF0000"/>
                </a:solidFill>
              </a:rPr>
              <a:t>How will you monitor your work and how will you measure success or effectiveness</a:t>
            </a:r>
            <a:r>
              <a:rPr lang="en-US" i="1" dirty="0" smtClean="0">
                <a:solidFill>
                  <a:srgbClr val="FF0000"/>
                </a:solidFill>
              </a:rPr>
              <a:t>? Keep it simple and doable. </a:t>
            </a:r>
            <a:endParaRPr lang="en-US" dirty="0"/>
          </a:p>
          <a:p>
            <a:pPr marL="0" indent="0">
              <a:buNone/>
            </a:pPr>
            <a:r>
              <a:rPr lang="en-US" dirty="0"/>
              <a:t>7. </a:t>
            </a:r>
            <a:r>
              <a:rPr lang="en-US" sz="4500" b="1" dirty="0"/>
              <a:t>Other Funding or </a:t>
            </a:r>
            <a:r>
              <a:rPr lang="en-US" sz="4500" b="1" dirty="0" smtClean="0"/>
              <a:t>Sustainability</a:t>
            </a:r>
          </a:p>
          <a:p>
            <a:r>
              <a:rPr lang="en-US" i="1" dirty="0" smtClean="0">
                <a:solidFill>
                  <a:srgbClr val="FF0000"/>
                </a:solidFill>
              </a:rPr>
              <a:t>Are we the only ones funding this project and what happens if our funding stops – does the program go away?</a:t>
            </a:r>
            <a:endParaRPr lang="en-US" i="1" dirty="0">
              <a:solidFill>
                <a:srgbClr val="FF0000"/>
              </a:solidFill>
            </a:endParaRPr>
          </a:p>
          <a:p>
            <a:pPr marL="0" indent="0">
              <a:buNone/>
            </a:pPr>
            <a:r>
              <a:rPr lang="en-US" dirty="0"/>
              <a:t>8. </a:t>
            </a:r>
            <a:r>
              <a:rPr lang="en-US" sz="4500" b="1" dirty="0"/>
              <a:t>Organizational </a:t>
            </a:r>
            <a:r>
              <a:rPr lang="en-US" sz="4500" b="1" dirty="0" smtClean="0"/>
              <a:t>Information</a:t>
            </a:r>
          </a:p>
          <a:p>
            <a:r>
              <a:rPr lang="en-US" i="1" dirty="0" smtClean="0">
                <a:solidFill>
                  <a:srgbClr val="FF0000"/>
                </a:solidFill>
              </a:rPr>
              <a:t>History, accomplishments and primary purpose.</a:t>
            </a:r>
            <a:endParaRPr lang="en-US" i="1" dirty="0">
              <a:solidFill>
                <a:srgbClr val="FF0000"/>
              </a:solidFill>
            </a:endParaRPr>
          </a:p>
          <a:p>
            <a:pPr marL="0" indent="0">
              <a:buNone/>
            </a:pPr>
            <a:r>
              <a:rPr lang="en-US" dirty="0"/>
              <a:t>9. </a:t>
            </a:r>
            <a:r>
              <a:rPr lang="en-US" sz="4500" b="1" dirty="0"/>
              <a:t>Budget &amp; Budget Narrative </a:t>
            </a:r>
            <a:r>
              <a:rPr lang="en-US" sz="4600" dirty="0"/>
              <a:t>(samples:  simple line item, </a:t>
            </a:r>
            <a:r>
              <a:rPr lang="en-US" sz="4600" dirty="0" smtClean="0"/>
              <a:t>three column (</a:t>
            </a:r>
            <a:r>
              <a:rPr lang="en-US" sz="4600" i="1" dirty="0" smtClean="0">
                <a:solidFill>
                  <a:srgbClr val="FF0000"/>
                </a:solidFill>
              </a:rPr>
              <a:t>example</a:t>
            </a:r>
            <a:r>
              <a:rPr lang="en-US" sz="4600" dirty="0" smtClean="0"/>
              <a:t>), </a:t>
            </a:r>
            <a:r>
              <a:rPr lang="en-US" sz="4600" dirty="0"/>
              <a:t>with revenue</a:t>
            </a:r>
            <a:r>
              <a:rPr lang="en-US" sz="4600" dirty="0" smtClean="0"/>
              <a:t>)</a:t>
            </a:r>
          </a:p>
          <a:p>
            <a:pPr marL="0" indent="0">
              <a:buNone/>
            </a:pPr>
            <a:endParaRPr lang="en-US" dirty="0"/>
          </a:p>
          <a:p>
            <a:pPr marL="0" indent="0">
              <a:buNone/>
            </a:pPr>
            <a:r>
              <a:rPr lang="en-US" dirty="0"/>
              <a:t>10.  </a:t>
            </a:r>
            <a:r>
              <a:rPr lang="en-US" sz="4500" b="1" dirty="0"/>
              <a:t>Attachments</a:t>
            </a:r>
          </a:p>
          <a:p>
            <a:endParaRPr lang="en-US" dirty="0"/>
          </a:p>
        </p:txBody>
      </p:sp>
    </p:spTree>
    <p:extLst>
      <p:ext uri="{BB962C8B-B14F-4D97-AF65-F5344CB8AC3E}">
        <p14:creationId xmlns:p14="http://schemas.microsoft.com/office/powerpoint/2010/main" val="19479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Participant </a:t>
            </a:r>
            <a:r>
              <a:rPr lang="en-US" b="1" dirty="0"/>
              <a:t>Minute Survey</a:t>
            </a:r>
          </a:p>
        </p:txBody>
      </p:sp>
      <p:sp>
        <p:nvSpPr>
          <p:cNvPr id="3" name="Content Placeholder 2"/>
          <p:cNvSpPr>
            <a:spLocks noGrp="1"/>
          </p:cNvSpPr>
          <p:nvPr>
            <p:ph idx="1"/>
          </p:nvPr>
        </p:nvSpPr>
        <p:spPr/>
        <p:txBody>
          <a:bodyPr>
            <a:normAutofit/>
          </a:bodyPr>
          <a:lstStyle/>
          <a:p>
            <a:r>
              <a:rPr lang="en-US" dirty="0" smtClean="0"/>
              <a:t>Volunteer board member or officer?</a:t>
            </a:r>
            <a:endParaRPr lang="en-US" dirty="0"/>
          </a:p>
          <a:p>
            <a:r>
              <a:rPr lang="en-US" dirty="0" smtClean="0"/>
              <a:t>Club executive director or a coaching director taking on more responsibilities?</a:t>
            </a:r>
          </a:p>
          <a:p>
            <a:r>
              <a:rPr lang="en-US" dirty="0" smtClean="0"/>
              <a:t>Want </a:t>
            </a:r>
            <a:r>
              <a:rPr lang="en-US" dirty="0"/>
              <a:t>some tools to take back home to share with/inspire others?</a:t>
            </a:r>
          </a:p>
          <a:p>
            <a:r>
              <a:rPr lang="en-US" dirty="0" smtClean="0"/>
              <a:t>Curious about US </a:t>
            </a:r>
            <a:r>
              <a:rPr lang="en-US" dirty="0"/>
              <a:t>Soccer Foundation </a:t>
            </a:r>
            <a:r>
              <a:rPr lang="en-US" dirty="0" smtClean="0"/>
              <a:t>grants and </a:t>
            </a:r>
            <a:r>
              <a:rPr lang="en-US" dirty="0"/>
              <a:t>looking for insight?</a:t>
            </a:r>
          </a:p>
          <a:p>
            <a:r>
              <a:rPr lang="en-US" dirty="0" smtClean="0"/>
              <a:t>Other</a:t>
            </a:r>
            <a:r>
              <a:rPr lang="en-US" dirty="0"/>
              <a:t>?</a:t>
            </a:r>
          </a:p>
          <a:p>
            <a:endParaRPr lang="en-US" dirty="0"/>
          </a:p>
        </p:txBody>
      </p:sp>
    </p:spTree>
    <p:extLst>
      <p:ext uri="{BB962C8B-B14F-4D97-AF65-F5344CB8AC3E}">
        <p14:creationId xmlns:p14="http://schemas.microsoft.com/office/powerpoint/2010/main" val="336897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b="1" dirty="0" smtClean="0"/>
              <a:t>Element 4</a:t>
            </a:r>
            <a:r>
              <a:rPr lang="en-US" dirty="0" smtClean="0"/>
              <a:t>: </a:t>
            </a:r>
            <a:r>
              <a:rPr lang="en-US" b="1" dirty="0" smtClean="0"/>
              <a:t>Operating vs. Program </a:t>
            </a:r>
            <a:r>
              <a:rPr lang="en-US" b="1" dirty="0"/>
              <a:t>Funds</a:t>
            </a:r>
            <a:r>
              <a:rPr lang="en-US" dirty="0"/>
              <a:t>: How to create programs that don’t cost you money</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r>
              <a:rPr lang="en-US" dirty="0" smtClean="0"/>
              <a:t>“</a:t>
            </a:r>
            <a:r>
              <a:rPr lang="en-US" dirty="0" err="1" smtClean="0"/>
              <a:t>Fungibility</a:t>
            </a:r>
            <a:r>
              <a:rPr lang="en-US" dirty="0" smtClean="0"/>
              <a:t>”: </a:t>
            </a:r>
            <a:r>
              <a:rPr lang="en-US" i="1" dirty="0">
                <a:solidFill>
                  <a:srgbClr val="0000CC"/>
                </a:solidFill>
              </a:rPr>
              <a:t>“Nearly any discrete endeavor can be pulled from a general budget and packaged, such as underwriting six months of a scoutmaster’s service to 20 inner-city children…or sponsor an education outreach program enriching the lives of 100 students, etc.”</a:t>
            </a:r>
            <a:r>
              <a:rPr lang="en-US" dirty="0">
                <a:solidFill>
                  <a:srgbClr val="0000CC"/>
                </a:solidFill>
              </a:rPr>
              <a:t> </a:t>
            </a:r>
            <a:r>
              <a:rPr lang="en-US" i="1" dirty="0"/>
              <a:t>Tony </a:t>
            </a:r>
            <a:r>
              <a:rPr lang="en-US" i="1" dirty="0" err="1"/>
              <a:t>Poderis</a:t>
            </a:r>
            <a:endParaRPr lang="en-US" i="1" dirty="0"/>
          </a:p>
          <a:p>
            <a:endParaRPr lang="en-US" dirty="0">
              <a:solidFill>
                <a:srgbClr val="0000CC"/>
              </a:solidFill>
            </a:endParaRP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441003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Element 5: The </a:t>
            </a:r>
            <a:r>
              <a:rPr lang="en-US" b="1" dirty="0"/>
              <a:t>Grants Cycle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752600"/>
            <a:ext cx="4043180" cy="3853656"/>
          </a:xfrm>
        </p:spPr>
      </p:pic>
    </p:spTree>
    <p:extLst>
      <p:ext uri="{BB962C8B-B14F-4D97-AF65-F5344CB8AC3E}">
        <p14:creationId xmlns:p14="http://schemas.microsoft.com/office/powerpoint/2010/main" val="32152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
            </a:r>
            <a:br>
              <a:rPr lang="en-US" dirty="0"/>
            </a:br>
            <a:r>
              <a:rPr lang="en-US" b="1" dirty="0"/>
              <a:t>Resource List</a:t>
            </a: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fontScale="25000" lnSpcReduction="20000"/>
          </a:bodyPr>
          <a:lstStyle/>
          <a:p>
            <a:pPr marL="0" indent="0">
              <a:buNone/>
            </a:pPr>
            <a:r>
              <a:rPr lang="en-US" sz="7200" b="1" i="1" dirty="0" smtClean="0"/>
              <a:t>Websites</a:t>
            </a:r>
            <a:endParaRPr lang="en-US" sz="7200" dirty="0"/>
          </a:p>
          <a:p>
            <a:r>
              <a:rPr lang="en-US" sz="7200" dirty="0" smtClean="0"/>
              <a:t>Foundationcenter.org </a:t>
            </a:r>
            <a:r>
              <a:rPr lang="en-US" sz="7200" dirty="0" err="1"/>
              <a:t>Grantspace</a:t>
            </a:r>
            <a:r>
              <a:rPr lang="en-US" sz="7200" dirty="0"/>
              <a:t>:  </a:t>
            </a:r>
            <a:r>
              <a:rPr lang="en-US" sz="7200" u="sng" dirty="0">
                <a:hlinkClick r:id="rId2"/>
              </a:rPr>
              <a:t>http://grantspace.org/</a:t>
            </a:r>
            <a:r>
              <a:rPr lang="en-US" sz="7200" dirty="0"/>
              <a:t> Excellent free and paid resources. </a:t>
            </a:r>
            <a:r>
              <a:rPr lang="en-US" sz="7200" dirty="0">
                <a:sym typeface="Wingdings"/>
              </a:rPr>
              <a:t></a:t>
            </a:r>
            <a:endParaRPr lang="en-US" sz="7200" dirty="0"/>
          </a:p>
          <a:p>
            <a:r>
              <a:rPr lang="en-US" sz="7200" dirty="0" smtClean="0"/>
              <a:t>Foundation </a:t>
            </a:r>
            <a:r>
              <a:rPr lang="en-US" sz="7200" dirty="0"/>
              <a:t>Center Cooperating Libraries:  </a:t>
            </a:r>
            <a:r>
              <a:rPr lang="en-US" sz="7200" u="sng" dirty="0">
                <a:hlinkClick r:id="rId3"/>
              </a:rPr>
              <a:t>http://foundationcenter.org/fin/</a:t>
            </a:r>
            <a:r>
              <a:rPr lang="en-US" sz="7200" dirty="0"/>
              <a:t>  (map of locations </a:t>
            </a:r>
            <a:r>
              <a:rPr lang="en-US" sz="7200" u="sng" dirty="0">
                <a:hlinkClick r:id="rId4"/>
              </a:rPr>
              <a:t>http://grantspace.org/Find-Us</a:t>
            </a:r>
            <a:r>
              <a:rPr lang="en-US" sz="7200" dirty="0"/>
              <a:t>)  </a:t>
            </a:r>
            <a:r>
              <a:rPr lang="en-US" sz="7200" dirty="0">
                <a:sym typeface="Wingdings"/>
              </a:rPr>
              <a:t></a:t>
            </a:r>
            <a:endParaRPr lang="en-US" sz="7200" dirty="0"/>
          </a:p>
          <a:p>
            <a:r>
              <a:rPr lang="en-US" sz="7200" b="1" i="1" dirty="0"/>
              <a:t> </a:t>
            </a:r>
            <a:r>
              <a:rPr lang="en-US" sz="7200" dirty="0" smtClean="0"/>
              <a:t>Before </a:t>
            </a:r>
            <a:r>
              <a:rPr lang="en-US" sz="7200" dirty="0"/>
              <a:t>You Seek a Grant: A Checklist for New </a:t>
            </a:r>
            <a:r>
              <a:rPr lang="en-US" sz="7200" dirty="0" smtClean="0"/>
              <a:t>Nonprofits </a:t>
            </a:r>
            <a:r>
              <a:rPr lang="en-US" sz="7200" dirty="0" smtClean="0">
                <a:hlinkClick r:id="rId5"/>
              </a:rPr>
              <a:t>http</a:t>
            </a:r>
            <a:r>
              <a:rPr lang="en-US" sz="7200" dirty="0">
                <a:hlinkClick r:id="rId5"/>
              </a:rPr>
              <a:t>://</a:t>
            </a:r>
            <a:r>
              <a:rPr lang="en-US" sz="7200" dirty="0" smtClean="0">
                <a:hlinkClick r:id="rId5"/>
              </a:rPr>
              <a:t>grantspace.org/tools/multimedia/webinars/before-you-seek-a-grant</a:t>
            </a:r>
            <a:r>
              <a:rPr lang="en-US" sz="7200" dirty="0" smtClean="0"/>
              <a:t>  (free webinar with handouts) </a:t>
            </a:r>
          </a:p>
          <a:p>
            <a:r>
              <a:rPr lang="en-US" sz="7200" dirty="0" smtClean="0"/>
              <a:t>Glossary </a:t>
            </a:r>
            <a:r>
              <a:rPr lang="en-US" sz="7200" dirty="0"/>
              <a:t>of Philanthropic Terms: </a:t>
            </a:r>
            <a:r>
              <a:rPr lang="en-US" sz="7200" u="sng" dirty="0">
                <a:hlinkClick r:id="rId6"/>
              </a:rPr>
              <a:t>http://www.cof.org/whoweserve/terms/index.cfm</a:t>
            </a:r>
            <a:r>
              <a:rPr lang="en-US" sz="7200" dirty="0"/>
              <a:t> </a:t>
            </a:r>
          </a:p>
          <a:p>
            <a:r>
              <a:rPr lang="en-US" sz="7200" dirty="0"/>
              <a:t> </a:t>
            </a:r>
            <a:r>
              <a:rPr lang="en-US" sz="7200" dirty="0" smtClean="0"/>
              <a:t>How </a:t>
            </a:r>
            <a:r>
              <a:rPr lang="en-US" sz="7200" dirty="0"/>
              <a:t>to hire a free-lance </a:t>
            </a:r>
            <a:r>
              <a:rPr lang="en-US" sz="7200" dirty="0" err="1"/>
              <a:t>grantwriter</a:t>
            </a:r>
            <a:r>
              <a:rPr lang="en-US" sz="7200" dirty="0"/>
              <a:t>: </a:t>
            </a:r>
            <a:r>
              <a:rPr lang="en-US" sz="7200" u="sng" dirty="0" smtClean="0">
                <a:hlinkClick r:id="rId7"/>
              </a:rPr>
              <a:t>http</a:t>
            </a:r>
            <a:r>
              <a:rPr lang="en-US" sz="7200" u="sng" dirty="0">
                <a:hlinkClick r:id="rId7"/>
              </a:rPr>
              <a:t>://</a:t>
            </a:r>
            <a:r>
              <a:rPr lang="en-US" sz="7200" u="sng" dirty="0" smtClean="0">
                <a:hlinkClick r:id="rId7"/>
              </a:rPr>
              <a:t>www.grantwriters.org/how-to-hire-a-freelancer</a:t>
            </a:r>
            <a:r>
              <a:rPr lang="en-US" sz="7200" u="sng" dirty="0" smtClean="0"/>
              <a:t>; </a:t>
            </a:r>
            <a:r>
              <a:rPr lang="en-US" sz="7200" u="sng" dirty="0" smtClean="0">
                <a:hlinkClick r:id="rId8"/>
              </a:rPr>
              <a:t>http</a:t>
            </a:r>
            <a:r>
              <a:rPr lang="en-US" sz="7200" u="sng" dirty="0">
                <a:hlinkClick r:id="rId8"/>
              </a:rPr>
              <a:t>://www.grantprofessionals.org</a:t>
            </a:r>
            <a:r>
              <a:rPr lang="en-US" sz="7200" u="sng" dirty="0" smtClean="0">
                <a:hlinkClick r:id="rId8"/>
              </a:rPr>
              <a:t>/</a:t>
            </a:r>
            <a:r>
              <a:rPr lang="en-US" sz="7200" dirty="0" smtClean="0"/>
              <a:t>; </a:t>
            </a:r>
            <a:r>
              <a:rPr lang="en-US" sz="7200" u="sng" dirty="0" smtClean="0">
                <a:hlinkClick r:id="rId9"/>
              </a:rPr>
              <a:t>http</a:t>
            </a:r>
            <a:r>
              <a:rPr lang="en-US" sz="7200" u="sng" dirty="0">
                <a:hlinkClick r:id="rId9"/>
              </a:rPr>
              <a:t>://www.professionalgrantwriter.org/questions-hiring-freelance-grant-writer</a:t>
            </a:r>
            <a:endParaRPr lang="en-US" sz="7200" dirty="0"/>
          </a:p>
          <a:p>
            <a:pPr marL="0" indent="0">
              <a:buNone/>
            </a:pPr>
            <a:r>
              <a:rPr lang="en-US" sz="7200" dirty="0"/>
              <a:t> </a:t>
            </a:r>
          </a:p>
          <a:p>
            <a:pPr marL="0" indent="0">
              <a:buNone/>
            </a:pPr>
            <a:r>
              <a:rPr lang="en-US" sz="7200" b="1" i="1" dirty="0"/>
              <a:t>Books</a:t>
            </a:r>
            <a:endParaRPr lang="en-US" sz="7200" dirty="0"/>
          </a:p>
          <a:p>
            <a:r>
              <a:rPr lang="en-US" sz="7200" i="1" dirty="0" smtClean="0"/>
              <a:t>Getting </a:t>
            </a:r>
            <a:r>
              <a:rPr lang="en-US" sz="7200" i="1" dirty="0"/>
              <a:t>Funded, the Complete Guide to Writing Grant Proposals</a:t>
            </a:r>
            <a:r>
              <a:rPr lang="en-US" sz="7200" dirty="0"/>
              <a:t> by Susan </a:t>
            </a:r>
            <a:r>
              <a:rPr lang="en-US" sz="7200" dirty="0" err="1"/>
              <a:t>Howlett</a:t>
            </a:r>
            <a:r>
              <a:rPr lang="en-US" sz="7200" dirty="0"/>
              <a:t> (2016, 2011, 2003) </a:t>
            </a:r>
            <a:r>
              <a:rPr lang="en-US" sz="7200" dirty="0">
                <a:sym typeface="Wingdings"/>
              </a:rPr>
              <a:t></a:t>
            </a:r>
            <a:endParaRPr lang="en-US" sz="7200" dirty="0"/>
          </a:p>
          <a:p>
            <a:r>
              <a:rPr lang="en-US" sz="7200" i="1" dirty="0"/>
              <a:t> </a:t>
            </a:r>
            <a:r>
              <a:rPr lang="en-US" sz="7200" i="1" dirty="0" smtClean="0"/>
              <a:t>Grant </a:t>
            </a:r>
            <a:r>
              <a:rPr lang="en-US" sz="7200" i="1" dirty="0"/>
              <a:t>Writing For Dummies</a:t>
            </a:r>
            <a:r>
              <a:rPr lang="en-US" sz="7200" dirty="0"/>
              <a:t>, Beverly A. Browning  </a:t>
            </a:r>
          </a:p>
          <a:p>
            <a:r>
              <a:rPr lang="en-US" sz="7200" i="1" dirty="0" smtClean="0"/>
              <a:t>"Thank </a:t>
            </a:r>
            <a:r>
              <a:rPr lang="en-US" sz="7200" i="1" dirty="0"/>
              <a:t>You for Submitting Your Proposal": A Foundation Director Reveals What Happens Next</a:t>
            </a:r>
            <a:r>
              <a:rPr lang="en-US" sz="7200" dirty="0"/>
              <a:t>, Martin </a:t>
            </a:r>
            <a:r>
              <a:rPr lang="en-US" sz="7200" dirty="0" err="1" smtClean="0"/>
              <a:t>Teitel</a:t>
            </a:r>
            <a:r>
              <a:rPr lang="en-US" sz="7200" dirty="0" smtClean="0"/>
              <a:t> </a:t>
            </a:r>
            <a:r>
              <a:rPr lang="en-US" sz="7200" dirty="0">
                <a:sym typeface="Wingdings"/>
              </a:rPr>
              <a:t></a:t>
            </a:r>
            <a:endParaRPr lang="en-US" sz="7200" dirty="0"/>
          </a:p>
          <a:p>
            <a:r>
              <a:rPr lang="en-US" sz="7200" i="1" dirty="0"/>
              <a:t> </a:t>
            </a:r>
            <a:r>
              <a:rPr lang="en-US" sz="7200" i="1" dirty="0" smtClean="0"/>
              <a:t>How </a:t>
            </a:r>
            <a:r>
              <a:rPr lang="en-US" sz="7200" i="1" dirty="0"/>
              <a:t>to Lie with Statistics</a:t>
            </a:r>
            <a:r>
              <a:rPr lang="en-US" sz="7200" dirty="0"/>
              <a:t>, Darrell Huff</a:t>
            </a:r>
          </a:p>
          <a:p>
            <a:r>
              <a:rPr lang="en-US" sz="7200" dirty="0"/>
              <a:t> </a:t>
            </a:r>
            <a:r>
              <a:rPr lang="en-US" sz="7200" i="1" dirty="0" smtClean="0"/>
              <a:t>The </a:t>
            </a:r>
            <a:r>
              <a:rPr lang="en-US" sz="7200" i="1" dirty="0"/>
              <a:t>Elements of Style</a:t>
            </a:r>
            <a:r>
              <a:rPr lang="en-US" sz="7200" dirty="0"/>
              <a:t>, Strunk and White</a:t>
            </a:r>
          </a:p>
          <a:p>
            <a:pPr marL="0" indent="0">
              <a:buNone/>
            </a:pPr>
            <a:r>
              <a:rPr lang="en-US" sz="7200" dirty="0"/>
              <a:t> </a:t>
            </a:r>
          </a:p>
          <a:p>
            <a:pPr marL="0" indent="0">
              <a:buNone/>
            </a:pPr>
            <a:endParaRPr lang="en-US" sz="4000" b="1" dirty="0" smtClean="0"/>
          </a:p>
          <a:p>
            <a:endParaRPr lang="en-US" b="1" dirty="0" smtClean="0"/>
          </a:p>
          <a:p>
            <a:endParaRPr lang="en-US" dirty="0"/>
          </a:p>
        </p:txBody>
      </p:sp>
    </p:spTree>
    <p:extLst>
      <p:ext uri="{BB962C8B-B14F-4D97-AF65-F5344CB8AC3E}">
        <p14:creationId xmlns:p14="http://schemas.microsoft.com/office/powerpoint/2010/main" val="3027399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Soccer Foundation Presentations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600" dirty="0" smtClean="0"/>
              <a:t>1. </a:t>
            </a:r>
            <a:r>
              <a:rPr lang="en-US" sz="2600" b="1" dirty="0" smtClean="0"/>
              <a:t>Thursday</a:t>
            </a:r>
            <a:r>
              <a:rPr lang="en-US" sz="2600" dirty="0" smtClean="0"/>
              <a:t> </a:t>
            </a:r>
            <a:r>
              <a:rPr lang="en-US" sz="2600" dirty="0"/>
              <a:t>3:45 pm - 4:45 </a:t>
            </a:r>
            <a:r>
              <a:rPr lang="en-US" sz="2600" dirty="0" smtClean="0"/>
              <a:t>pm, CC </a:t>
            </a:r>
            <a:r>
              <a:rPr lang="en-US" sz="2600" dirty="0"/>
              <a:t>405	 </a:t>
            </a:r>
          </a:p>
          <a:p>
            <a:pPr marL="0" indent="0">
              <a:buNone/>
            </a:pPr>
            <a:r>
              <a:rPr lang="en-US" sz="2600" b="1" i="1" dirty="0">
                <a:solidFill>
                  <a:srgbClr val="4115FD"/>
                </a:solidFill>
              </a:rPr>
              <a:t>Building Safe Places to Play </a:t>
            </a:r>
          </a:p>
          <a:p>
            <a:pPr marL="0" indent="0">
              <a:buNone/>
            </a:pPr>
            <a:r>
              <a:rPr lang="en-US" sz="2600" dirty="0"/>
              <a:t>Sarah Pickens, Director of Programs, U.S. Soccer Foundation</a:t>
            </a:r>
          </a:p>
          <a:p>
            <a:pPr marL="0" indent="0">
              <a:buNone/>
            </a:pPr>
            <a:r>
              <a:rPr lang="en-US" sz="2600" dirty="0"/>
              <a:t>Paul Jeffries, Director, Community Development, New York City Football </a:t>
            </a:r>
            <a:r>
              <a:rPr lang="en-US" sz="2600" dirty="0" smtClean="0"/>
              <a:t>Club</a:t>
            </a:r>
          </a:p>
          <a:p>
            <a:pPr marL="0" indent="0">
              <a:buNone/>
            </a:pPr>
            <a:endParaRPr lang="en-US" sz="2600" dirty="0"/>
          </a:p>
          <a:p>
            <a:pPr marL="0" indent="0">
              <a:buNone/>
            </a:pPr>
            <a:r>
              <a:rPr lang="en-US" sz="2600" dirty="0" smtClean="0"/>
              <a:t>2</a:t>
            </a:r>
            <a:r>
              <a:rPr lang="en-US" sz="2600" dirty="0"/>
              <a:t>. </a:t>
            </a:r>
            <a:r>
              <a:rPr lang="en-US" sz="2600" b="1" dirty="0"/>
              <a:t>Saturday</a:t>
            </a:r>
            <a:r>
              <a:rPr lang="en-US" sz="2600" dirty="0"/>
              <a:t> 3:45 pm - 5:15 </a:t>
            </a:r>
            <a:r>
              <a:rPr lang="en-US" sz="2600" dirty="0" smtClean="0"/>
              <a:t>pm, CC </a:t>
            </a:r>
            <a:r>
              <a:rPr lang="en-US" sz="2600" dirty="0"/>
              <a:t>406AB	 </a:t>
            </a:r>
          </a:p>
          <a:p>
            <a:pPr marL="0" indent="0">
              <a:buNone/>
            </a:pPr>
            <a:r>
              <a:rPr lang="en-US" sz="2600" b="1" dirty="0">
                <a:solidFill>
                  <a:srgbClr val="4115FD"/>
                </a:solidFill>
              </a:rPr>
              <a:t>The Blueprint</a:t>
            </a:r>
            <a:r>
              <a:rPr lang="en-US" sz="2600" dirty="0">
                <a:solidFill>
                  <a:srgbClr val="4115FD"/>
                </a:solidFill>
              </a:rPr>
              <a:t>: Training Coaches as Mentors</a:t>
            </a:r>
          </a:p>
          <a:p>
            <a:pPr marL="0" indent="0">
              <a:buNone/>
            </a:pPr>
            <a:r>
              <a:rPr lang="en-US" sz="2600" dirty="0"/>
              <a:t>Michael Vaughan </a:t>
            </a:r>
            <a:r>
              <a:rPr lang="en-US" sz="2600" dirty="0" err="1"/>
              <a:t>Cherubin</a:t>
            </a:r>
            <a:r>
              <a:rPr lang="en-US" sz="2600" dirty="0"/>
              <a:t>, Senior Programs Manager, US Soccer Foundation</a:t>
            </a:r>
          </a:p>
          <a:p>
            <a:pPr marL="0" indent="0">
              <a:buNone/>
            </a:pPr>
            <a:endParaRPr lang="en-US" sz="2600" dirty="0"/>
          </a:p>
        </p:txBody>
      </p:sp>
    </p:spTree>
    <p:extLst>
      <p:ext uri="{BB962C8B-B14F-4D97-AF65-F5344CB8AC3E}">
        <p14:creationId xmlns:p14="http://schemas.microsoft.com/office/powerpoint/2010/main" val="5136660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5" descr="C:\Users\Owner\AppData\Local\Microsoft\Windows\Temporary Internet Files\Content.IE5\GLJ14W5B\MC900205436[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81200"/>
            <a:ext cx="2057400" cy="292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45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endParaRPr lang="en-US" dirty="0"/>
          </a:p>
        </p:txBody>
      </p:sp>
      <p:sp>
        <p:nvSpPr>
          <p:cNvPr id="3" name="Content Placeholder 2"/>
          <p:cNvSpPr>
            <a:spLocks noGrp="1"/>
          </p:cNvSpPr>
          <p:nvPr>
            <p:ph sz="half" idx="1"/>
          </p:nvPr>
        </p:nvSpPr>
        <p:spPr/>
        <p:txBody>
          <a:bodyPr/>
          <a:lstStyle/>
          <a:p>
            <a:r>
              <a:rPr lang="en-US" dirty="0" err="1" smtClean="0"/>
              <a:t>DBCommunications</a:t>
            </a:r>
            <a:endParaRPr lang="en-US" dirty="0"/>
          </a:p>
          <a:p>
            <a:r>
              <a:rPr lang="en-US" dirty="0" smtClean="0">
                <a:hlinkClick r:id="rId2"/>
              </a:rPr>
              <a:t>davebrown2006@comcast.net</a:t>
            </a:r>
            <a:endParaRPr lang="en-US" dirty="0"/>
          </a:p>
          <a:p>
            <a:r>
              <a:rPr lang="en-US" dirty="0"/>
              <a:t>360-927-2337</a:t>
            </a:r>
          </a:p>
          <a:p>
            <a:r>
              <a:rPr lang="en-US" dirty="0"/>
              <a:t>www.linkedin.com/in/dbcommunications</a:t>
            </a:r>
          </a:p>
          <a:p>
            <a:endParaRPr lang="en-US" dirty="0"/>
          </a:p>
        </p:txBody>
      </p:sp>
      <p:pic>
        <p:nvPicPr>
          <p:cNvPr id="5"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11277" y="1600200"/>
            <a:ext cx="3712445" cy="4525963"/>
          </a:xfrm>
        </p:spPr>
      </p:pic>
    </p:spTree>
    <p:extLst>
      <p:ext uri="{BB962C8B-B14F-4D97-AF65-F5344CB8AC3E}">
        <p14:creationId xmlns:p14="http://schemas.microsoft.com/office/powerpoint/2010/main" val="185235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r>
              <a:rPr lang="en-US" sz="4400" b="1" dirty="0" smtClean="0"/>
              <a:t>QUESTIONS </a:t>
            </a:r>
            <a:r>
              <a:rPr lang="en-US" sz="4400" b="1" dirty="0"/>
              <a:t>IN ADVANCE?</a:t>
            </a:r>
          </a:p>
          <a:p>
            <a:endParaRPr lang="en-US" dirty="0"/>
          </a:p>
        </p:txBody>
      </p:sp>
    </p:spTree>
    <p:extLst>
      <p:ext uri="{BB962C8B-B14F-4D97-AF65-F5344CB8AC3E}">
        <p14:creationId xmlns:p14="http://schemas.microsoft.com/office/powerpoint/2010/main" val="3188892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Grants for You?</a:t>
            </a:r>
            <a:endParaRPr lang="en-US" b="1" dirty="0"/>
          </a:p>
        </p:txBody>
      </p:sp>
      <p:sp>
        <p:nvSpPr>
          <p:cNvPr id="5" name="Text Placeholder 4"/>
          <p:cNvSpPr>
            <a:spLocks noGrp="1"/>
          </p:cNvSpPr>
          <p:nvPr>
            <p:ph type="body" idx="1"/>
          </p:nvPr>
        </p:nvSpPr>
        <p:spPr>
          <a:xfrm>
            <a:off x="457200" y="1535112"/>
            <a:ext cx="4114800" cy="3951288"/>
          </a:xfrm>
        </p:spPr>
        <p:txBody>
          <a:bodyPr>
            <a:normAutofit/>
          </a:bodyPr>
          <a:lstStyle/>
          <a:p>
            <a:pPr algn="r"/>
            <a:r>
              <a:rPr lang="en-US" sz="3200" dirty="0" smtClean="0"/>
              <a:t>and your …</a:t>
            </a:r>
            <a:endParaRPr lang="en-US" sz="32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1752600"/>
            <a:ext cx="3967506" cy="2971800"/>
          </a:xfrm>
        </p:spPr>
      </p:pic>
      <p:sp>
        <p:nvSpPr>
          <p:cNvPr id="6" name="Text Placeholder 5"/>
          <p:cNvSpPr>
            <a:spLocks noGrp="1"/>
          </p:cNvSpPr>
          <p:nvPr>
            <p:ph type="body" sz="quarter" idx="3"/>
          </p:nvPr>
        </p:nvSpPr>
        <p:spPr>
          <a:xfrm>
            <a:off x="4645025" y="1535112"/>
            <a:ext cx="4117975" cy="3951287"/>
          </a:xfrm>
        </p:spPr>
        <p:txBody>
          <a:bodyPr>
            <a:normAutofit/>
          </a:bodyPr>
          <a:lstStyle/>
          <a:p>
            <a:pPr algn="r"/>
            <a:r>
              <a:rPr lang="en-US" sz="3200" dirty="0" smtClean="0"/>
              <a:t>          …for free?</a:t>
            </a:r>
            <a:endParaRPr lang="en-US" sz="3200"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67400" y="1600200"/>
            <a:ext cx="2133600" cy="3247292"/>
          </a:xfrm>
        </p:spPr>
      </p:pic>
    </p:spTree>
    <p:extLst>
      <p:ext uri="{BB962C8B-B14F-4D97-AF65-F5344CB8AC3E}">
        <p14:creationId xmlns:p14="http://schemas.microsoft.com/office/powerpoint/2010/main" val="1945713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Element #1: Grants 101</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447800"/>
            <a:ext cx="5798663" cy="4343400"/>
          </a:xfrm>
        </p:spPr>
      </p:pic>
    </p:spTree>
    <p:extLst>
      <p:ext uri="{BB962C8B-B14F-4D97-AF65-F5344CB8AC3E}">
        <p14:creationId xmlns:p14="http://schemas.microsoft.com/office/powerpoint/2010/main" val="215420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Funders</a:t>
            </a:r>
            <a:endParaRPr lang="en-US" b="1" dirty="0"/>
          </a:p>
        </p:txBody>
      </p:sp>
      <p:sp>
        <p:nvSpPr>
          <p:cNvPr id="3" name="Content Placeholder 2"/>
          <p:cNvSpPr>
            <a:spLocks noGrp="1"/>
          </p:cNvSpPr>
          <p:nvPr>
            <p:ph idx="1"/>
          </p:nvPr>
        </p:nvSpPr>
        <p:spPr/>
        <p:txBody>
          <a:bodyPr/>
          <a:lstStyle/>
          <a:p>
            <a:pPr marL="514350" lvl="0" indent="-514350">
              <a:buFont typeface="+mj-lt"/>
              <a:buAutoNum type="arabicPeriod"/>
            </a:pPr>
            <a:r>
              <a:rPr lang="en-US" b="1" dirty="0" smtClean="0"/>
              <a:t>Public Grants</a:t>
            </a:r>
            <a:r>
              <a:rPr lang="en-US" dirty="0" smtClean="0"/>
              <a:t>:  </a:t>
            </a:r>
            <a:r>
              <a:rPr lang="en-US" dirty="0"/>
              <a:t>Federal </a:t>
            </a:r>
            <a:r>
              <a:rPr lang="en-US" dirty="0" smtClean="0"/>
              <a:t>(HUD, DOJ)</a:t>
            </a:r>
            <a:endParaRPr lang="en-US" dirty="0"/>
          </a:p>
          <a:p>
            <a:pPr marL="514350" indent="-514350">
              <a:buFont typeface="+mj-lt"/>
              <a:buAutoNum type="arabicPeriod"/>
            </a:pPr>
            <a:endParaRPr lang="en-US" dirty="0"/>
          </a:p>
          <a:p>
            <a:pPr marL="0" indent="0">
              <a:buNone/>
            </a:pPr>
            <a:r>
              <a:rPr lang="en-US" b="1" dirty="0" smtClean="0"/>
              <a:t>2. Corporate </a:t>
            </a:r>
            <a:r>
              <a:rPr lang="en-US" b="1" dirty="0"/>
              <a:t>Funders </a:t>
            </a:r>
            <a:r>
              <a:rPr lang="en-US" dirty="0"/>
              <a:t>(</a:t>
            </a:r>
            <a:r>
              <a:rPr lang="en-US" dirty="0" smtClean="0"/>
              <a:t>Donors </a:t>
            </a:r>
            <a:r>
              <a:rPr lang="en-US" dirty="0"/>
              <a:t>and </a:t>
            </a:r>
            <a:r>
              <a:rPr lang="en-US" dirty="0" smtClean="0"/>
              <a:t>Sponsors)</a:t>
            </a:r>
            <a:r>
              <a:rPr lang="en-US" dirty="0"/>
              <a:t> </a:t>
            </a:r>
            <a:endParaRPr lang="en-US" dirty="0" smtClean="0"/>
          </a:p>
          <a:p>
            <a:pPr marL="0" indent="0">
              <a:buNone/>
            </a:pPr>
            <a:endParaRPr lang="en-US" b="1" dirty="0"/>
          </a:p>
          <a:p>
            <a:pPr marL="0" indent="0">
              <a:buNone/>
            </a:pPr>
            <a:r>
              <a:rPr lang="en-US" b="1" dirty="0" smtClean="0"/>
              <a:t>3. Private </a:t>
            </a:r>
            <a:r>
              <a:rPr lang="en-US" b="1" dirty="0"/>
              <a:t>Foundations</a:t>
            </a:r>
          </a:p>
          <a:p>
            <a:pPr marL="514350" lvl="0" indent="-514350">
              <a:buFont typeface="+mj-lt"/>
              <a:buAutoNum type="arabicPeriod"/>
            </a:pPr>
            <a:endParaRPr lang="en-US" dirty="0"/>
          </a:p>
          <a:p>
            <a:endParaRPr lang="en-US" dirty="0"/>
          </a:p>
        </p:txBody>
      </p:sp>
    </p:spTree>
    <p:extLst>
      <p:ext uri="{BB962C8B-B14F-4D97-AF65-F5344CB8AC3E}">
        <p14:creationId xmlns:p14="http://schemas.microsoft.com/office/powerpoint/2010/main" val="7155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Sources</a:t>
            </a:r>
            <a:endParaRPr lang="en-US" b="1" dirty="0"/>
          </a:p>
        </p:txBody>
      </p:sp>
      <p:sp>
        <p:nvSpPr>
          <p:cNvPr id="3" name="Content Placeholder 2"/>
          <p:cNvSpPr>
            <a:spLocks noGrp="1"/>
          </p:cNvSpPr>
          <p:nvPr>
            <p:ph idx="1"/>
          </p:nvPr>
        </p:nvSpPr>
        <p:spPr/>
        <p:txBody>
          <a:bodyPr>
            <a:normAutofit/>
          </a:bodyPr>
          <a:lstStyle/>
          <a:p>
            <a:r>
              <a:rPr lang="en-US" dirty="0" smtClean="0"/>
              <a:t>HUD &amp; Community or Economic Investment funds</a:t>
            </a:r>
          </a:p>
          <a:p>
            <a:r>
              <a:rPr lang="en-US" dirty="0" smtClean="0"/>
              <a:t>Congressional allocations</a:t>
            </a:r>
          </a:p>
          <a:p>
            <a:r>
              <a:rPr lang="en-US" dirty="0" smtClean="0"/>
              <a:t>Other Federal grants</a:t>
            </a:r>
            <a:endParaRPr lang="en-US" dirty="0"/>
          </a:p>
          <a:p>
            <a:r>
              <a:rPr lang="en-US" dirty="0" smtClean="0"/>
              <a:t>Municipal </a:t>
            </a:r>
            <a:r>
              <a:rPr lang="en-US" dirty="0"/>
              <a:t>(state, county, city, </a:t>
            </a:r>
            <a:r>
              <a:rPr lang="en-US" dirty="0" smtClean="0"/>
              <a:t>tourism</a:t>
            </a:r>
            <a:r>
              <a:rPr lang="en-US" b="1" dirty="0" smtClean="0">
                <a:solidFill>
                  <a:srgbClr val="FF0000"/>
                </a:solidFill>
              </a:rPr>
              <a:t>*</a:t>
            </a:r>
            <a:r>
              <a:rPr lang="en-US" dirty="0" smtClean="0"/>
              <a:t>)</a:t>
            </a:r>
          </a:p>
          <a:p>
            <a:pPr>
              <a:buFont typeface="Wingdings" panose="05000000000000000000" pitchFamily="2" charset="2"/>
              <a:buChar char="Ø"/>
            </a:pPr>
            <a:r>
              <a:rPr lang="en-US" dirty="0" smtClean="0"/>
              <a:t>Typically beyond the scope of most soccer organizations on their own but great partnership potential. </a:t>
            </a:r>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0254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Corporate Donors and Sponsors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Nature and motivation:  </a:t>
            </a:r>
            <a:r>
              <a:rPr lang="en-US" b="1" dirty="0"/>
              <a:t>marketing</a:t>
            </a:r>
            <a:r>
              <a:rPr lang="en-US" dirty="0"/>
              <a:t> </a:t>
            </a:r>
            <a:r>
              <a:rPr lang="en-US" dirty="0" smtClean="0"/>
              <a:t>vs </a:t>
            </a:r>
            <a:r>
              <a:rPr lang="en-US" b="1" dirty="0"/>
              <a:t>philanthropic</a:t>
            </a:r>
            <a:r>
              <a:rPr lang="en-US" dirty="0"/>
              <a:t> budgets and </a:t>
            </a:r>
            <a:r>
              <a:rPr lang="en-US" b="1" i="1" dirty="0"/>
              <a:t>local</a:t>
            </a:r>
            <a:r>
              <a:rPr lang="en-US" dirty="0"/>
              <a:t> vs </a:t>
            </a:r>
            <a:r>
              <a:rPr lang="en-US" b="1" dirty="0"/>
              <a:t>regional/national</a:t>
            </a:r>
            <a:r>
              <a:rPr lang="en-US" dirty="0"/>
              <a:t> budget</a:t>
            </a:r>
          </a:p>
          <a:p>
            <a:endParaRPr lang="en-US" sz="1300" dirty="0"/>
          </a:p>
          <a:p>
            <a:r>
              <a:rPr lang="en-US" dirty="0"/>
              <a:t>“Strategic Partnerships” or WIIFM?:  </a:t>
            </a:r>
          </a:p>
          <a:p>
            <a:pPr lvl="1">
              <a:buFont typeface="Wingdings 2" panose="05020102010507070707" pitchFamily="18" charset="2"/>
              <a:buChar char=""/>
            </a:pPr>
            <a:r>
              <a:rPr lang="en-US" dirty="0"/>
              <a:t>to enhance the bottom line</a:t>
            </a:r>
          </a:p>
          <a:p>
            <a:pPr lvl="1">
              <a:buFont typeface="Wingdings 2" panose="05020102010507070707" pitchFamily="18" charset="2"/>
              <a:buChar char=""/>
            </a:pPr>
            <a:r>
              <a:rPr lang="en-US" dirty="0"/>
              <a:t>to enhance or repair a public image</a:t>
            </a:r>
          </a:p>
          <a:p>
            <a:pPr lvl="1">
              <a:buFont typeface="Wingdings 2" panose="05020102010507070707" pitchFamily="18" charset="2"/>
              <a:buChar char=""/>
            </a:pPr>
            <a:r>
              <a:rPr lang="en-US" dirty="0"/>
              <a:t>to boost employee morale</a:t>
            </a:r>
          </a:p>
          <a:p>
            <a:pPr lvl="1">
              <a:buFont typeface="Wingdings 2" panose="05020102010507070707" pitchFamily="18" charset="2"/>
              <a:buChar char=""/>
            </a:pPr>
            <a:r>
              <a:rPr lang="en-US" dirty="0"/>
              <a:t>to enhance CEO or board image</a:t>
            </a:r>
          </a:p>
          <a:p>
            <a:pPr lvl="1">
              <a:buFont typeface="Wingdings 2" panose="05020102010507070707" pitchFamily="18" charset="2"/>
              <a:buChar char=""/>
            </a:pPr>
            <a:r>
              <a:rPr lang="en-US" dirty="0"/>
              <a:t>be associated with a project or demographic </a:t>
            </a:r>
            <a:r>
              <a:rPr lang="en-US" dirty="0" smtClean="0"/>
              <a:t>group</a:t>
            </a:r>
          </a:p>
          <a:p>
            <a:pPr lvl="1">
              <a:buFont typeface="Wingdings 2" panose="05020102010507070707" pitchFamily="18" charset="2"/>
              <a:buChar char=""/>
            </a:pPr>
            <a:r>
              <a:rPr lang="en-US" dirty="0" smtClean="0"/>
              <a:t>B2B networking</a:t>
            </a:r>
            <a:endParaRPr lang="en-US" dirty="0"/>
          </a:p>
          <a:p>
            <a:endParaRPr lang="en-US" dirty="0"/>
          </a:p>
        </p:txBody>
      </p:sp>
    </p:spTree>
    <p:extLst>
      <p:ext uri="{BB962C8B-B14F-4D97-AF65-F5344CB8AC3E}">
        <p14:creationId xmlns:p14="http://schemas.microsoft.com/office/powerpoint/2010/main" val="11358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2472</TotalTime>
  <Words>1778</Words>
  <Application>Microsoft Office PowerPoint</Application>
  <PresentationFormat>On-screen Show (4:3)</PresentationFormat>
  <Paragraphs>284</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A Grant Writing Starters Kit for Your Club or Organization</vt:lpstr>
      <vt:lpstr>Dave Brown</vt:lpstr>
      <vt:lpstr>Participant Minute Survey</vt:lpstr>
      <vt:lpstr>PowerPoint Presentation</vt:lpstr>
      <vt:lpstr>Are Grants for You?</vt:lpstr>
      <vt:lpstr>Element #1: Grants 101</vt:lpstr>
      <vt:lpstr>Types of Funders</vt:lpstr>
      <vt:lpstr>Public Sources</vt:lpstr>
      <vt:lpstr>Corporate Donors and Sponsors</vt:lpstr>
      <vt:lpstr>Charitable Foundations</vt:lpstr>
      <vt:lpstr>Foundation Types</vt:lpstr>
      <vt:lpstr>Giving by Foundation Type</vt:lpstr>
      <vt:lpstr>Types of Foundation Funds</vt:lpstr>
      <vt:lpstr>Types of Grants/Proposals </vt:lpstr>
      <vt:lpstr>Element #2: Grant Readiness </vt:lpstr>
      <vt:lpstr>Grant Readiness </vt:lpstr>
      <vt:lpstr>Element 3: Researching Funders</vt:lpstr>
      <vt:lpstr>Research Resources</vt:lpstr>
      <vt:lpstr>Insider Tips</vt:lpstr>
      <vt:lpstr>Foundation Guidelines</vt:lpstr>
      <vt:lpstr> Who Handles FOUNDATION Grants </vt:lpstr>
      <vt:lpstr>Who Handles CORPORATE Grants &amp; Donations: </vt:lpstr>
      <vt:lpstr>Expanding Your Appeal</vt:lpstr>
      <vt:lpstr>Traditional vs. Non-Traditional Programs</vt:lpstr>
      <vt:lpstr>Element 3: Common Grant Sections </vt:lpstr>
      <vt:lpstr>Common Grant Sections</vt:lpstr>
      <vt:lpstr>“So-That” Chain</vt:lpstr>
      <vt:lpstr>Common Grant Sections</vt:lpstr>
      <vt:lpstr>Common Grant Sections</vt:lpstr>
      <vt:lpstr>   Element 4: Operating vs. Program Funds: How to create programs that don’t cost you money  </vt:lpstr>
      <vt:lpstr>Element 5: The Grants Cycle  </vt:lpstr>
      <vt:lpstr> Resource List </vt:lpstr>
      <vt:lpstr>US Soccer Foundation Presentations</vt:lpstr>
      <vt:lpstr>Questions?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 Moseley</dc:creator>
  <cp:lastModifiedBy>Owner</cp:lastModifiedBy>
  <cp:revision>90</cp:revision>
  <cp:lastPrinted>2017-01-09T04:02:29Z</cp:lastPrinted>
  <dcterms:created xsi:type="dcterms:W3CDTF">2009-01-07T21:11:14Z</dcterms:created>
  <dcterms:modified xsi:type="dcterms:W3CDTF">2017-01-14T05:39:09Z</dcterms:modified>
</cp:coreProperties>
</file>