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4"/>
  </p:notesMasterIdLst>
  <p:handoutMasterIdLst>
    <p:handoutMasterId r:id="rId45"/>
  </p:handoutMasterIdLst>
  <p:sldIdLst>
    <p:sldId id="296" r:id="rId3"/>
    <p:sldId id="297" r:id="rId4"/>
    <p:sldId id="401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8" r:id="rId17"/>
    <p:sldId id="362" r:id="rId18"/>
    <p:sldId id="372" r:id="rId19"/>
    <p:sldId id="373" r:id="rId20"/>
    <p:sldId id="374" r:id="rId21"/>
    <p:sldId id="375" r:id="rId22"/>
    <p:sldId id="376" r:id="rId23"/>
    <p:sldId id="380" r:id="rId24"/>
    <p:sldId id="365" r:id="rId25"/>
    <p:sldId id="381" r:id="rId26"/>
    <p:sldId id="364" r:id="rId27"/>
    <p:sldId id="399" r:id="rId28"/>
    <p:sldId id="367" r:id="rId29"/>
    <p:sldId id="385" r:id="rId30"/>
    <p:sldId id="384" r:id="rId31"/>
    <p:sldId id="386" r:id="rId32"/>
    <p:sldId id="387" r:id="rId33"/>
    <p:sldId id="388" r:id="rId34"/>
    <p:sldId id="389" r:id="rId35"/>
    <p:sldId id="390" r:id="rId36"/>
    <p:sldId id="392" r:id="rId37"/>
    <p:sldId id="406" r:id="rId38"/>
    <p:sldId id="393" r:id="rId39"/>
    <p:sldId id="394" r:id="rId40"/>
    <p:sldId id="397" r:id="rId41"/>
    <p:sldId id="405" r:id="rId42"/>
    <p:sldId id="40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16" autoAdjust="0"/>
    <p:restoredTop sz="9466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Type of Foundation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Operating</c:v>
                </c:pt>
                <c:pt idx="1">
                  <c:v>Corporate</c:v>
                </c:pt>
                <c:pt idx="2">
                  <c:v>Community</c:v>
                </c:pt>
                <c:pt idx="3">
                  <c:v>Family/Independent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0.09</c:v>
                </c:pt>
                <c:pt idx="1">
                  <c:v>0.11</c:v>
                </c:pt>
                <c:pt idx="2">
                  <c:v>0.09</c:v>
                </c:pt>
                <c:pt idx="3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192640"/>
        <c:axId val="78194176"/>
      </c:barChart>
      <c:catAx>
        <c:axId val="78192640"/>
        <c:scaling>
          <c:orientation val="minMax"/>
        </c:scaling>
        <c:delete val="0"/>
        <c:axPos val="b"/>
        <c:majorTickMark val="out"/>
        <c:minorTickMark val="none"/>
        <c:tickLblPos val="nextTo"/>
        <c:crossAx val="78194176"/>
        <c:crosses val="autoZero"/>
        <c:auto val="1"/>
        <c:lblAlgn val="ctr"/>
        <c:lblOffset val="100"/>
        <c:noMultiLvlLbl val="0"/>
      </c:catAx>
      <c:valAx>
        <c:axId val="78194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819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38ED0-D063-47C6-8FF6-F57EB79FF22B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2E830-E5FE-4625-900B-10CEFB176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2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BF263-1CF4-46C3-93E6-8B043A32D416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82174-4CB9-458A-86FB-0F370CB25B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1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2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5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will you need</a:t>
            </a:r>
            <a:r>
              <a:rPr lang="en-US" baseline="0" dirty="0" smtClean="0"/>
              <a:t> to be successful?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82174-4CB9-458A-86FB-0F370CB25B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0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</a:t>
            </a:r>
            <a:r>
              <a:rPr lang="en-US" baseline="0" dirty="0" smtClean="0"/>
              <a:t> Youth Soccer grants are on hiatus now.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82174-4CB9-458A-86FB-0F370CB25B5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5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7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0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4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07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3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3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8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6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12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12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9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34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9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1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0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7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9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3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0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7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2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3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ve@ClubDevNet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ave@ClubDevNet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67485"/>
            <a:ext cx="7461533" cy="2618715"/>
          </a:xfrm>
        </p:spPr>
        <p:txBody>
          <a:bodyPr>
            <a:normAutofit/>
          </a:bodyPr>
          <a:lstStyle/>
          <a:p>
            <a:r>
              <a:rPr lang="en-US" sz="5500" dirty="0" smtClean="0">
                <a:solidFill>
                  <a:schemeClr val="bg1"/>
                </a:solidFill>
              </a:rPr>
              <a:t>Funding </a:t>
            </a:r>
            <a:r>
              <a:rPr lang="en-US" sz="5500" dirty="0">
                <a:solidFill>
                  <a:schemeClr val="bg1"/>
                </a:solidFill>
              </a:rPr>
              <a:t>a </a:t>
            </a:r>
            <a:r>
              <a:rPr lang="en-US" sz="5500" dirty="0" smtClean="0">
                <a:solidFill>
                  <a:schemeClr val="bg1"/>
                </a:solidFill>
              </a:rPr>
              <a:t>Field Complex </a:t>
            </a:r>
            <a:r>
              <a:rPr lang="en-US" sz="5500" dirty="0">
                <a:solidFill>
                  <a:schemeClr val="bg1"/>
                </a:solidFill>
              </a:rPr>
              <a:t>or </a:t>
            </a:r>
            <a:r>
              <a:rPr lang="en-US" sz="5500" dirty="0" smtClean="0">
                <a:solidFill>
                  <a:schemeClr val="bg1"/>
                </a:solidFill>
              </a:rPr>
              <a:t>Major Project</a:t>
            </a:r>
            <a:endParaRPr lang="en-US" sz="55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Dave Brown,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Club Development Network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130439"/>
            <a:ext cx="8534399" cy="6215064"/>
            <a:chOff x="0" y="130439"/>
            <a:chExt cx="8534399" cy="6215064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357084"/>
              <a:ext cx="8534399" cy="5723016"/>
              <a:chOff x="0" y="357084"/>
              <a:chExt cx="8534399" cy="572301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0" y="357084"/>
                <a:ext cx="8164147" cy="5723016"/>
                <a:chOff x="609600" y="753984"/>
                <a:chExt cx="8164147" cy="5723016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" y="753984"/>
                  <a:ext cx="6580757" cy="4929216"/>
                </a:xfrm>
                <a:prstGeom prst="rect">
                  <a:avLst/>
                </a:prstGeom>
                <a:ln w="57150">
                  <a:solidFill>
                    <a:srgbClr val="FFFF00"/>
                  </a:solidFill>
                </a:ln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1295400" y="1187400"/>
                  <a:ext cx="38100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rgbClr val="FFFF00"/>
                      </a:solidFill>
                    </a:rPr>
                    <a:t>Big Forests</a:t>
                  </a:r>
                  <a:endParaRPr lang="en-US" sz="4800" b="1" dirty="0">
                    <a:solidFill>
                      <a:srgbClr val="FFFF00"/>
                    </a:solidFill>
                  </a:endParaRPr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6800" y="2743200"/>
                  <a:ext cx="7706947" cy="3733800"/>
                </a:xfrm>
                <a:prstGeom prst="rect">
                  <a:avLst/>
                </a:prstGeom>
                <a:ln w="57150">
                  <a:solidFill>
                    <a:srgbClr val="FFFF00"/>
                  </a:solidFill>
                </a:ln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3581400" y="3033926"/>
                  <a:ext cx="43434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FFFF00"/>
                      </a:solidFill>
                    </a:rPr>
                    <a:t>Big Planes</a:t>
                  </a:r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444" y="914872"/>
                <a:ext cx="6158955" cy="3444308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743200" y="3200400"/>
                <a:ext cx="518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FF00"/>
                    </a:solidFill>
                  </a:rPr>
                  <a:t>Big </a:t>
                </a:r>
                <a:r>
                  <a:rPr lang="en-US" sz="4800" b="1" dirty="0">
                    <a:solidFill>
                      <a:srgbClr val="FFFF00"/>
                    </a:solidFill>
                  </a:rPr>
                  <a:t>Computers</a:t>
                </a: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757" y="2012097"/>
                <a:ext cx="4916467" cy="3474303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19200" y="4359180"/>
                <a:ext cx="4114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FF00"/>
                    </a:solidFill>
                  </a:rPr>
                  <a:t>Big Stores</a:t>
                </a:r>
                <a:endParaRPr lang="en-US" sz="48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675" y="130439"/>
              <a:ext cx="3935082" cy="62150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581400" y="4774678"/>
              <a:ext cx="2286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FF00"/>
                  </a:solidFill>
                </a:rPr>
                <a:t>Big Coffee</a:t>
              </a:r>
              <a:endParaRPr lang="en-US" sz="4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6" y="1875543"/>
            <a:ext cx="6732361" cy="473865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865757" y="5715000"/>
            <a:ext cx="671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Big Foundations</a:t>
            </a:r>
          </a:p>
        </p:txBody>
      </p:sp>
    </p:spTree>
    <p:extLst>
      <p:ext uri="{BB962C8B-B14F-4D97-AF65-F5344CB8AC3E}">
        <p14:creationId xmlns:p14="http://schemas.microsoft.com/office/powerpoint/2010/main" val="39409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1400" y="4774678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Big Coffee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776872"/>
            <a:ext cx="9268655" cy="556746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-38101" y="2426024"/>
            <a:ext cx="926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Big Soccer Crowds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9" y="392824"/>
            <a:ext cx="3366135" cy="21717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3400"/>
            <a:ext cx="3300642" cy="2286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9" y="4191000"/>
            <a:ext cx="3850665" cy="217646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796862" y="208158"/>
            <a:ext cx="497704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Big Players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55026"/>
            <a:ext cx="3180846" cy="375737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4712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9422" y="791746"/>
            <a:ext cx="8584578" cy="4841324"/>
            <a:chOff x="540372" y="914872"/>
            <a:chExt cx="8584578" cy="48413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72" y="914872"/>
              <a:ext cx="8584578" cy="47471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09800" y="4648200"/>
              <a:ext cx="4724400" cy="110799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/>
                <a:t>Big Mouths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21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Capital Campaign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Capital</a:t>
            </a:r>
            <a:r>
              <a:rPr lang="en-US" dirty="0"/>
              <a:t> - </a:t>
            </a:r>
            <a:r>
              <a:rPr lang="en-US" i="1" dirty="0"/>
              <a:t>Most applicable and our focus today.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Definition</a:t>
            </a:r>
            <a:r>
              <a:rPr lang="en-US" dirty="0"/>
              <a:t>:  Raises funds to acquire or improve a physical asset. Most commonly for the purchase, construction, renovation </a:t>
            </a:r>
            <a:r>
              <a:rPr lang="en-US" dirty="0" smtClean="0"/>
              <a:t>or equipping of </a:t>
            </a:r>
            <a:r>
              <a:rPr lang="en-US" dirty="0"/>
              <a:t>a building (“bricks and mortar</a:t>
            </a:r>
            <a:r>
              <a:rPr lang="en-US" dirty="0" smtClean="0"/>
              <a:t>”.)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power of a Capital Campaign is beyond just money; has the power to transform an organization.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“Comprehensive” Campaign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Can include capital projects, operating funds, endowment and scholarship/financial aid.</a:t>
            </a:r>
          </a:p>
          <a:p>
            <a:endParaRPr lang="en-US" dirty="0"/>
          </a:p>
          <a:p>
            <a:r>
              <a:rPr lang="en-US" i="1" dirty="0"/>
              <a:t>Harvard launches $6.5 billion capital </a:t>
            </a:r>
            <a:r>
              <a:rPr lang="en-US" i="1" dirty="0" smtClean="0"/>
              <a:t>campaign</a:t>
            </a:r>
          </a:p>
          <a:p>
            <a:r>
              <a:rPr lang="en-US" i="1" dirty="0"/>
              <a:t>Report </a:t>
            </a:r>
            <a:r>
              <a:rPr lang="en-US" i="1" dirty="0" smtClean="0"/>
              <a:t>says </a:t>
            </a:r>
            <a:r>
              <a:rPr lang="en-US" i="1" dirty="0"/>
              <a:t>S</a:t>
            </a:r>
            <a:r>
              <a:rPr lang="en-US" i="1" dirty="0" smtClean="0"/>
              <a:t>tanford is first university to raise $1 billion in a single year</a:t>
            </a:r>
          </a:p>
          <a:p>
            <a:r>
              <a:rPr lang="en-US" i="1" dirty="0" smtClean="0"/>
              <a:t>Northwestern announces $3.75 billion fundraising campaign</a:t>
            </a:r>
          </a:p>
          <a:p>
            <a:r>
              <a:rPr lang="en-US" i="1" dirty="0" smtClean="0"/>
              <a:t>The Campaign for Oregon State University - $1 billion</a:t>
            </a:r>
          </a:p>
        </p:txBody>
      </p:sp>
    </p:spTree>
    <p:extLst>
      <p:ext uri="{BB962C8B-B14F-4D97-AF65-F5344CB8AC3E}">
        <p14:creationId xmlns:p14="http://schemas.microsoft.com/office/powerpoint/2010/main" val="31056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Involved?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 and shared mission</a:t>
            </a:r>
          </a:p>
          <a:p>
            <a:r>
              <a:rPr lang="en-US" dirty="0" smtClean="0"/>
              <a:t>Organizational strength and continuity</a:t>
            </a:r>
          </a:p>
          <a:p>
            <a:r>
              <a:rPr lang="en-US" dirty="0" smtClean="0"/>
              <a:t>Patience – including ability to handle local politics, zoning, mitigation costs, neighborhood concerns</a:t>
            </a:r>
          </a:p>
          <a:p>
            <a:r>
              <a:rPr lang="en-US" dirty="0" smtClean="0"/>
              <a:t>Commitment to planning</a:t>
            </a:r>
          </a:p>
          <a:p>
            <a:r>
              <a:rPr lang="en-US" dirty="0" smtClean="0"/>
              <a:t>Willingness to seek and take advice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will funds come from?</a:t>
            </a:r>
            <a:endParaRPr lang="en-US" b="1" dirty="0"/>
          </a:p>
        </p:txBody>
      </p:sp>
      <p:pic>
        <p:nvPicPr>
          <p:cNvPr id="4" name="Picture 2" descr="C:\Users\dbrown\AppData\Local\Microsoft\Windows\Temporary Internet Files\Content.IE5\J829NYAT\MP90038263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85" y="1600200"/>
            <a:ext cx="323283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Individuals</a:t>
            </a:r>
          </a:p>
          <a:p>
            <a:endParaRPr lang="en-US" b="1" dirty="0"/>
          </a:p>
          <a:p>
            <a:r>
              <a:rPr lang="en-US" b="1" dirty="0"/>
              <a:t>Private Foundations</a:t>
            </a:r>
          </a:p>
          <a:p>
            <a:endParaRPr lang="en-US" b="1" dirty="0" smtClean="0"/>
          </a:p>
          <a:p>
            <a:r>
              <a:rPr lang="en-US" b="1" dirty="0" smtClean="0"/>
              <a:t>Corporate </a:t>
            </a:r>
            <a:r>
              <a:rPr lang="en-US" b="1" dirty="0"/>
              <a:t>Donors and Sponsors</a:t>
            </a:r>
          </a:p>
          <a:p>
            <a:endParaRPr lang="en-US" b="1" dirty="0"/>
          </a:p>
          <a:p>
            <a:r>
              <a:rPr lang="en-US" b="1" dirty="0"/>
              <a:t>Public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</a:t>
            </a:r>
            <a:r>
              <a:rPr lang="en-US" b="1" dirty="0" smtClean="0"/>
              <a:t>Gifts from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What qualifies as a major gift varies by community and the project.  </a:t>
            </a:r>
          </a:p>
          <a:p>
            <a:endParaRPr lang="en-US" sz="1700" dirty="0" smtClean="0"/>
          </a:p>
          <a:p>
            <a:r>
              <a:rPr lang="en-US" dirty="0" smtClean="0"/>
              <a:t>Could $5,000</a:t>
            </a:r>
            <a:r>
              <a:rPr lang="en-US" dirty="0"/>
              <a:t>, $25,000, $100,000 or more.  </a:t>
            </a:r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Often </a:t>
            </a:r>
            <a:r>
              <a:rPr lang="en-US" dirty="0"/>
              <a:t>paid over a </a:t>
            </a:r>
            <a:r>
              <a:rPr lang="en-US" dirty="0" smtClean="0"/>
              <a:t>3-year pledge </a:t>
            </a:r>
            <a:r>
              <a:rPr lang="en-US" dirty="0"/>
              <a:t>period. </a:t>
            </a:r>
            <a:r>
              <a:rPr lang="en-US" dirty="0" smtClean="0"/>
              <a:t> May come in form of appreciated assets, real estate, equipment, etc.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sz="1700" dirty="0"/>
          </a:p>
          <a:p>
            <a:r>
              <a:rPr lang="en-US" dirty="0" smtClean="0"/>
              <a:t>60% of gifting decisions are made by women and the majority are over age 60.</a:t>
            </a:r>
          </a:p>
          <a:p>
            <a:endParaRPr lang="en-US" sz="17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Avoiding the pre-emptive or “go-away” gift.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Dave Brown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₋"/>
            </a:pPr>
            <a:r>
              <a:rPr lang="en-US" sz="3000" dirty="0"/>
              <a:t>35 years as a DOC, college, HS and ODP coach plus 25 years grant writing in higher ed and youth services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pPr>
              <a:buFont typeface="Calibri" panose="020F0502020204030204" pitchFamily="34" charset="0"/>
              <a:buChar char="₋"/>
            </a:pPr>
            <a:r>
              <a:rPr lang="en-US" sz="3000" dirty="0"/>
              <a:t>USSF B license, NSCAA DOC certificate, Master’s Degree in higher education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972030" cy="37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Motivations -</a:t>
            </a:r>
            <a:r>
              <a:rPr lang="en-US" dirty="0" smtClean="0"/>
              <a:t> </a:t>
            </a:r>
            <a:r>
              <a:rPr lang="en-US" b="1" dirty="0" smtClean="0"/>
              <a:t>Individual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563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/>
              <a:t>Feel good about and trust those that are asking.</a:t>
            </a:r>
          </a:p>
          <a:p>
            <a:endParaRPr lang="en-US" sz="4500" dirty="0"/>
          </a:p>
          <a:p>
            <a:r>
              <a:rPr lang="en-US" sz="4500" dirty="0"/>
              <a:t>Will or </a:t>
            </a:r>
            <a:r>
              <a:rPr lang="en-US" sz="4500" dirty="0" smtClean="0"/>
              <a:t>have </a:t>
            </a:r>
            <a:r>
              <a:rPr lang="en-US" sz="4500" dirty="0"/>
              <a:t>benefited directly – through children, grandchildren, etc. – through the project or the organization.</a:t>
            </a:r>
          </a:p>
          <a:p>
            <a:endParaRPr lang="en-US" sz="4500" dirty="0"/>
          </a:p>
          <a:p>
            <a:r>
              <a:rPr lang="en-US" sz="4500" dirty="0"/>
              <a:t>Altruism, good citizenship:  Support worthy community projects.</a:t>
            </a:r>
          </a:p>
          <a:p>
            <a:endParaRPr lang="en-US" sz="4500" dirty="0"/>
          </a:p>
          <a:p>
            <a:r>
              <a:rPr lang="en-US" sz="4500" dirty="0"/>
              <a:t>For social and acceptance reasons.  Don’t want to feel “left out” when others they know and care about are supporting a worthwhile project. May be part of a family tradition. </a:t>
            </a:r>
          </a:p>
          <a:p>
            <a:endParaRPr lang="en-US" sz="4500" dirty="0"/>
          </a:p>
          <a:p>
            <a:r>
              <a:rPr lang="en-US" sz="4500" dirty="0"/>
              <a:t>Tangible:  tax implications, naming and other recognition, to change other’s perception of them.</a:t>
            </a:r>
          </a:p>
          <a:p>
            <a:endParaRPr lang="en-US" sz="4500" dirty="0"/>
          </a:p>
          <a:p>
            <a:r>
              <a:rPr lang="en-US" sz="4500" b="1" i="1" dirty="0"/>
              <a:t>They were asked!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Charitable </a:t>
            </a:r>
            <a:r>
              <a:rPr lang="en-US" b="1" dirty="0" smtClean="0"/>
              <a:t>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Nature and motivation: </a:t>
            </a:r>
          </a:p>
          <a:p>
            <a:endParaRPr lang="en-US" dirty="0"/>
          </a:p>
          <a:p>
            <a:r>
              <a:rPr lang="en-US" dirty="0"/>
              <a:t>Required to give money </a:t>
            </a:r>
            <a:r>
              <a:rPr lang="en-US" dirty="0" smtClean="0"/>
              <a:t>away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honor &amp; further the mission of the founders or current family or governing </a:t>
            </a:r>
            <a:r>
              <a:rPr lang="en-US" dirty="0" smtClean="0"/>
              <a:t>body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effect social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Foundation Basics -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Operating</a:t>
            </a:r>
            <a:r>
              <a:rPr lang="en-US" dirty="0"/>
              <a:t>: supports the one charity it was set up for</a:t>
            </a:r>
          </a:p>
          <a:p>
            <a:endParaRPr lang="en-US" dirty="0"/>
          </a:p>
          <a:p>
            <a:r>
              <a:rPr lang="en-US" b="1" dirty="0"/>
              <a:t>Corporate</a:t>
            </a:r>
            <a:r>
              <a:rPr lang="en-US" dirty="0"/>
              <a:t>:  only the largest corporations have separate foundations</a:t>
            </a:r>
          </a:p>
          <a:p>
            <a:endParaRPr lang="en-US" dirty="0"/>
          </a:p>
          <a:p>
            <a:r>
              <a:rPr lang="en-US" b="1" dirty="0"/>
              <a:t>Community</a:t>
            </a:r>
            <a:r>
              <a:rPr lang="en-US" dirty="0"/>
              <a:t>; </a:t>
            </a:r>
            <a:r>
              <a:rPr lang="en-US" dirty="0" smtClean="0"/>
              <a:t>community </a:t>
            </a:r>
            <a:r>
              <a:rPr lang="en-US" dirty="0"/>
              <a:t>foundations pool donations into a coordinated investment and grant making facility dedicated primarily to the social improvement of a given </a:t>
            </a:r>
            <a:r>
              <a:rPr lang="en-US" dirty="0" smtClean="0"/>
              <a:t>community. </a:t>
            </a:r>
            <a:r>
              <a:rPr lang="en-US" i="1" dirty="0" smtClean="0"/>
              <a:t>Rise </a:t>
            </a:r>
            <a:r>
              <a:rPr lang="en-US" i="1" dirty="0"/>
              <a:t>in Donor Advised funds</a:t>
            </a:r>
          </a:p>
          <a:p>
            <a:endParaRPr lang="en-US" b="1" dirty="0"/>
          </a:p>
          <a:p>
            <a:r>
              <a:rPr lang="en-US" b="1" dirty="0"/>
              <a:t>Family/Independent</a:t>
            </a:r>
            <a:r>
              <a:rPr lang="en-US" dirty="0"/>
              <a:t>: most common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Giving by Foundation Type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4388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0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</a:t>
            </a:r>
            <a:r>
              <a:rPr lang="en-US" b="1" dirty="0" smtClean="0"/>
              <a:t>Foundation </a:t>
            </a:r>
            <a:r>
              <a:rPr lang="en-US" b="1" i="1" dirty="0" smtClean="0"/>
              <a:t>Funds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Capital</a:t>
            </a:r>
          </a:p>
          <a:p>
            <a:endParaRPr lang="en-US" b="1" dirty="0"/>
          </a:p>
          <a:p>
            <a:r>
              <a:rPr lang="en-US" b="1" dirty="0"/>
              <a:t>Project/Program</a:t>
            </a:r>
          </a:p>
          <a:p>
            <a:endParaRPr lang="en-US" b="1" dirty="0" smtClean="0"/>
          </a:p>
          <a:p>
            <a:r>
              <a:rPr lang="en-US" b="1" dirty="0" smtClean="0"/>
              <a:t>Scholarship/participation fees</a:t>
            </a:r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Capacity Building/Startup</a:t>
            </a:r>
          </a:p>
          <a:p>
            <a:endParaRPr lang="en-US" b="1" dirty="0"/>
          </a:p>
          <a:p>
            <a:r>
              <a:rPr lang="en-US" dirty="0" smtClean="0"/>
              <a:t>Operating</a:t>
            </a:r>
          </a:p>
          <a:p>
            <a:endParaRPr lang="en-US" b="1" dirty="0"/>
          </a:p>
          <a:p>
            <a:r>
              <a:rPr lang="en-US" dirty="0"/>
              <a:t>Endowment</a:t>
            </a:r>
          </a:p>
        </p:txBody>
      </p:sp>
    </p:spTree>
    <p:extLst>
      <p:ext uri="{BB962C8B-B14F-4D97-AF65-F5344CB8AC3E}">
        <p14:creationId xmlns:p14="http://schemas.microsoft.com/office/powerpoint/2010/main" val="8433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Corporate Donors and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Nature and motivation:  marketing </a:t>
            </a:r>
            <a:r>
              <a:rPr lang="en-US" dirty="0" smtClean="0"/>
              <a:t>vs </a:t>
            </a:r>
            <a:r>
              <a:rPr lang="en-US" dirty="0"/>
              <a:t>philanthropic budgets and local vs regional/national budget</a:t>
            </a:r>
          </a:p>
          <a:p>
            <a:endParaRPr lang="en-US" dirty="0"/>
          </a:p>
          <a:p>
            <a:r>
              <a:rPr lang="en-US" dirty="0"/>
              <a:t>“Strategic Partnerships” or WIIFM?:  </a:t>
            </a:r>
          </a:p>
          <a:p>
            <a:pPr lvl="1">
              <a:buFont typeface="Wingdings 2" panose="05020102010507070707" pitchFamily="18" charset="2"/>
              <a:buChar char=""/>
            </a:pPr>
            <a:r>
              <a:rPr lang="en-US" dirty="0"/>
              <a:t>to enhance the bottom line</a:t>
            </a:r>
          </a:p>
          <a:p>
            <a:pPr lvl="1">
              <a:buFont typeface="Wingdings 2" panose="05020102010507070707" pitchFamily="18" charset="2"/>
              <a:buChar char=""/>
            </a:pPr>
            <a:r>
              <a:rPr lang="en-US" dirty="0"/>
              <a:t>to enhance or repair a public image</a:t>
            </a:r>
          </a:p>
          <a:p>
            <a:pPr lvl="1">
              <a:buFont typeface="Wingdings 2" panose="05020102010507070707" pitchFamily="18" charset="2"/>
              <a:buChar char=""/>
            </a:pPr>
            <a:r>
              <a:rPr lang="en-US" dirty="0"/>
              <a:t>to boost employee morale</a:t>
            </a:r>
          </a:p>
          <a:p>
            <a:pPr lvl="1">
              <a:buFont typeface="Wingdings 2" panose="05020102010507070707" pitchFamily="18" charset="2"/>
              <a:buChar char=""/>
            </a:pPr>
            <a:r>
              <a:rPr lang="en-US" dirty="0"/>
              <a:t>to enhance CEO or board image</a:t>
            </a:r>
          </a:p>
          <a:p>
            <a:pPr lvl="1">
              <a:buFont typeface="Wingdings 2" panose="05020102010507070707" pitchFamily="18" charset="2"/>
              <a:buChar char=""/>
            </a:pPr>
            <a:r>
              <a:rPr lang="en-US" dirty="0"/>
              <a:t>be associated with a project or demographic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HUD &amp; Community or Economic Investment funds</a:t>
            </a:r>
          </a:p>
          <a:p>
            <a:r>
              <a:rPr lang="en-US" dirty="0" smtClean="0"/>
              <a:t>Congressional allocations</a:t>
            </a:r>
          </a:p>
          <a:p>
            <a:r>
              <a:rPr lang="en-US" dirty="0" smtClean="0"/>
              <a:t>Other Federal grants</a:t>
            </a:r>
            <a:endParaRPr lang="en-US" dirty="0"/>
          </a:p>
          <a:p>
            <a:r>
              <a:rPr lang="en-US" dirty="0" smtClean="0"/>
              <a:t>Public bonds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Typically beyond the scope of a soccer organization on its own but great partnership potential.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54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 Key </a:t>
            </a:r>
            <a:r>
              <a:rPr lang="en-US" b="1" dirty="0"/>
              <a:t>Elements of a Successful Capital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1. Compelling </a:t>
            </a:r>
            <a:r>
              <a:rPr lang="en-US" b="1" dirty="0"/>
              <a:t>and Urgent Need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Congruent with organizational mission statement, of perceived value and with an element of urgency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0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 Key </a:t>
            </a:r>
            <a:r>
              <a:rPr lang="en-US" b="1" dirty="0"/>
              <a:t>Elements of a Successful Capital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2. Committed </a:t>
            </a:r>
            <a:r>
              <a:rPr lang="en-US" sz="3600" b="1" dirty="0"/>
              <a:t>Volunteer Leadership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Chair or Co-Chairs, committee membership and leadership, board, staffing.</a:t>
            </a:r>
          </a:p>
          <a:p>
            <a:r>
              <a:rPr lang="en-US" dirty="0"/>
              <a:t>Well-connected, well-equipped, and with time, energy and resources to commit.</a:t>
            </a:r>
          </a:p>
          <a:p>
            <a:r>
              <a:rPr lang="en-US" dirty="0"/>
              <a:t>Other:  Campaign Cabinet, Steering Committee, Honorary chair, Advisory committee, Emeritus group, Honorary spokesperson,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 Key </a:t>
            </a:r>
            <a:r>
              <a:rPr lang="en-US" b="1" dirty="0"/>
              <a:t>Elements of a Successful Capital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3. Adequate </a:t>
            </a:r>
            <a:r>
              <a:rPr lang="en-US" b="1" dirty="0"/>
              <a:t>Prospect Pool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With ability and inclination to give.  </a:t>
            </a:r>
          </a:p>
          <a:p>
            <a:endParaRPr lang="en-US" dirty="0"/>
          </a:p>
          <a:p>
            <a:r>
              <a:rPr lang="en-US" dirty="0"/>
              <a:t>Connection </a:t>
            </a:r>
            <a:r>
              <a:rPr lang="en-US" dirty="0" smtClean="0"/>
              <a:t>+ level </a:t>
            </a:r>
            <a:r>
              <a:rPr lang="en-US" dirty="0"/>
              <a:t>of </a:t>
            </a:r>
            <a:r>
              <a:rPr lang="en-US" dirty="0" smtClean="0"/>
              <a:t>emotional investment </a:t>
            </a:r>
            <a:r>
              <a:rPr lang="en-US" dirty="0"/>
              <a:t>= </a:t>
            </a:r>
            <a:r>
              <a:rPr lang="en-US" dirty="0" smtClean="0"/>
              <a:t>greater level </a:t>
            </a:r>
            <a:r>
              <a:rPr lang="en-US" dirty="0"/>
              <a:t>of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78139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42954"/>
              </p:ext>
            </p:extLst>
          </p:nvPr>
        </p:nvGraphicFramePr>
        <p:xfrm>
          <a:off x="1303020" y="3276440"/>
          <a:ext cx="692658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691"/>
                <a:gridCol w="5521889"/>
              </a:tblGrid>
              <a:tr h="2362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Dave Brown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Founding Partner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1002 Aurora Ave North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Suite 36 #279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Seattle, WA 98133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(206) 219-9443 x 102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Dave@ClubDevNet.com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www.ClubDevNet.com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03338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 Key </a:t>
            </a:r>
            <a:r>
              <a:rPr lang="en-US" b="1" dirty="0"/>
              <a:t>Elements of a Successful Capital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4. Plan </a:t>
            </a:r>
            <a:r>
              <a:rPr lang="en-US" b="1" dirty="0"/>
              <a:t>– Infrastructure – People and Financial Resources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 Key </a:t>
            </a:r>
            <a:r>
              <a:rPr lang="en-US" b="1" dirty="0"/>
              <a:t>Elements of a Successful Capital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5. Well-articulated </a:t>
            </a:r>
            <a:r>
              <a:rPr lang="en-US" b="1" i="1" dirty="0"/>
              <a:t>Case Statement</a:t>
            </a:r>
            <a:r>
              <a:rPr lang="en-US" b="1" dirty="0"/>
              <a:t> &amp; marketing effort; both </a:t>
            </a:r>
            <a:r>
              <a:rPr lang="en-US" b="1" i="1" dirty="0"/>
              <a:t>external</a:t>
            </a:r>
            <a:r>
              <a:rPr lang="en-US" b="1" dirty="0"/>
              <a:t> and </a:t>
            </a:r>
            <a:r>
              <a:rPr lang="en-US" b="1" i="1" dirty="0"/>
              <a:t>internal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Capital fundraising – art or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/>
              <a:t>Both, but some principles are immutable:</a:t>
            </a:r>
          </a:p>
          <a:p>
            <a:endParaRPr lang="en-US" sz="2400" dirty="0"/>
          </a:p>
          <a:p>
            <a:r>
              <a:rPr lang="en-US" b="1" i="1" dirty="0"/>
              <a:t>Sequential Giving</a:t>
            </a:r>
            <a:r>
              <a:rPr lang="en-US" dirty="0"/>
              <a:t>: “Raising funds from </a:t>
            </a:r>
            <a:r>
              <a:rPr lang="en-US" b="1" i="1" dirty="0"/>
              <a:t>top down </a:t>
            </a:r>
            <a:r>
              <a:rPr lang="en-US" dirty="0"/>
              <a:t>and </a:t>
            </a:r>
            <a:r>
              <a:rPr lang="en-US" b="1" i="1" dirty="0"/>
              <a:t>inside out</a:t>
            </a:r>
            <a:r>
              <a:rPr lang="en-US" dirty="0"/>
              <a:t>; the largest gifts and the </a:t>
            </a:r>
            <a:r>
              <a:rPr lang="en-US" dirty="0" smtClean="0"/>
              <a:t>closest </a:t>
            </a:r>
            <a:r>
              <a:rPr lang="en-US" dirty="0"/>
              <a:t>to the organization first.”</a:t>
            </a:r>
          </a:p>
          <a:p>
            <a:endParaRPr lang="en-US" dirty="0"/>
          </a:p>
          <a:p>
            <a:r>
              <a:rPr lang="en-US" dirty="0"/>
              <a:t>Very hard to be successful without early and large gifts – </a:t>
            </a:r>
            <a:r>
              <a:rPr lang="en-US" i="1" dirty="0"/>
              <a:t>Standard Gift Chart</a:t>
            </a:r>
            <a:r>
              <a:rPr lang="en-US" dirty="0"/>
              <a:t>. 80/20 Rule.</a:t>
            </a:r>
          </a:p>
          <a:p>
            <a:endParaRPr lang="en-US" dirty="0"/>
          </a:p>
          <a:p>
            <a:r>
              <a:rPr lang="en-US" dirty="0"/>
              <a:t>Where do “grassroots” fundraising, challenge/matching and workplace giving fit into a campaign?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expenses beyond construction might be part of our campaign?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Replacing operating funds lost to </a:t>
            </a:r>
            <a:r>
              <a:rPr lang="en-US" dirty="0" smtClean="0"/>
              <a:t>campaign</a:t>
            </a:r>
            <a:endParaRPr lang="en-US" dirty="0"/>
          </a:p>
          <a:p>
            <a:endParaRPr lang="en-US" dirty="0"/>
          </a:p>
          <a:p>
            <a:r>
              <a:rPr lang="en-US" dirty="0"/>
              <a:t>Scholarship, other on-going costs</a:t>
            </a:r>
          </a:p>
          <a:p>
            <a:endParaRPr lang="en-US" dirty="0"/>
          </a:p>
          <a:p>
            <a:r>
              <a:rPr lang="en-US" dirty="0" smtClean="0"/>
              <a:t>“Soft Costs”: Engineering, campaign expense, permitting, legal </a:t>
            </a:r>
            <a:r>
              <a:rPr lang="en-US" dirty="0"/>
              <a:t>fees, moving expenses, interim </a:t>
            </a:r>
            <a:r>
              <a:rPr lang="en-US" dirty="0" smtClean="0"/>
              <a:t>financing, etc.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Construction overruns, other unforeseen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Timing and Phases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STAGE I:  Planning</a:t>
            </a:r>
            <a:r>
              <a:rPr lang="en-US" dirty="0"/>
              <a:t>, Organization &amp; </a:t>
            </a:r>
            <a:r>
              <a:rPr lang="en-US" dirty="0" smtClean="0"/>
              <a:t>Discovery</a:t>
            </a:r>
          </a:p>
          <a:p>
            <a:endParaRPr lang="en-US" dirty="0"/>
          </a:p>
          <a:p>
            <a:r>
              <a:rPr lang="en-US" dirty="0"/>
              <a:t>STAGE </a:t>
            </a:r>
            <a:r>
              <a:rPr lang="en-US" dirty="0" smtClean="0"/>
              <a:t>II:  Leadership </a:t>
            </a:r>
            <a:r>
              <a:rPr lang="en-US" dirty="0"/>
              <a:t>(largest) Gifts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STAGE </a:t>
            </a:r>
            <a:r>
              <a:rPr lang="en-US" dirty="0" smtClean="0"/>
              <a:t>III:  Major </a:t>
            </a:r>
            <a:r>
              <a:rPr lang="en-US" dirty="0"/>
              <a:t>Gifts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STAGE </a:t>
            </a:r>
            <a:r>
              <a:rPr lang="en-US" dirty="0" smtClean="0"/>
              <a:t>IV:  Community </a:t>
            </a:r>
            <a:r>
              <a:rPr lang="en-US" dirty="0"/>
              <a:t>(smaller) Gifts &amp; Campaign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STAGE </a:t>
            </a:r>
            <a:r>
              <a:rPr lang="en-US" dirty="0" smtClean="0"/>
              <a:t>V:  Campaign </a:t>
            </a:r>
            <a:r>
              <a:rPr lang="en-US" dirty="0"/>
              <a:t>Close and Celebration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8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 Flags and Fallacies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F0502020204030204" pitchFamily="34" charset="0"/>
              <a:buChar char="‼"/>
            </a:pPr>
            <a:r>
              <a:rPr lang="en-US" dirty="0" smtClean="0"/>
              <a:t>Drive can be completed with “other people’s” money</a:t>
            </a:r>
          </a:p>
          <a:p>
            <a:pPr>
              <a:buFont typeface="Calibri" panose="020F0502020204030204" pitchFamily="34" charset="0"/>
              <a:buChar char="‼"/>
            </a:pPr>
            <a:r>
              <a:rPr lang="en-US" dirty="0" smtClean="0"/>
              <a:t>“$1,000 x 1,000 donors equals $1 million”</a:t>
            </a:r>
            <a:endParaRPr lang="en-US" dirty="0"/>
          </a:p>
          <a:p>
            <a:pPr>
              <a:buFont typeface="Calibri" panose="020F0502020204030204" pitchFamily="34" charset="0"/>
              <a:buChar char="‼"/>
            </a:pPr>
            <a:r>
              <a:rPr lang="en-US" dirty="0" smtClean="0"/>
              <a:t>Businesses and foundations will fund the entire campaign.</a:t>
            </a:r>
          </a:p>
          <a:p>
            <a:pPr>
              <a:buFont typeface="Calibri" panose="020F0502020204030204" pitchFamily="34" charset="0"/>
              <a:buChar char="‼"/>
            </a:pPr>
            <a:r>
              <a:rPr lang="en-US" dirty="0" smtClean="0"/>
              <a:t>Can’t we start to build and raise funds later?</a:t>
            </a:r>
          </a:p>
          <a:p>
            <a:pPr>
              <a:buFont typeface="Calibri" panose="020F0502020204030204" pitchFamily="34" charset="0"/>
              <a:buChar char="‼"/>
            </a:pPr>
            <a:r>
              <a:rPr lang="en-US" dirty="0" smtClean="0"/>
              <a:t>Rental and future income will pay for the </a:t>
            </a:r>
            <a:r>
              <a:rPr lang="en-US" b="1" i="1" dirty="0" smtClean="0">
                <a:solidFill>
                  <a:srgbClr val="FF0000"/>
                </a:solidFill>
              </a:rPr>
              <a:t>entire</a:t>
            </a:r>
            <a:r>
              <a:rPr lang="en-US" dirty="0" smtClean="0"/>
              <a:t> project.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Funder </a:t>
            </a:r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/>
              <a:t>Project Funding</a:t>
            </a:r>
            <a:r>
              <a:rPr lang="en-US" dirty="0"/>
              <a:t>:  Lead gifts, board and leadership giving (total projected amount; % of those giving), staff giving, plans for remainder.  Who else are you asking?</a:t>
            </a:r>
          </a:p>
          <a:p>
            <a:endParaRPr lang="en-US" dirty="0"/>
          </a:p>
          <a:p>
            <a:r>
              <a:rPr lang="en-US" b="1" i="1" dirty="0"/>
              <a:t>Sustainability</a:t>
            </a:r>
            <a:r>
              <a:rPr lang="en-US" dirty="0"/>
              <a:t>:  Maintenance, increased operating costs (if applicable), revenue projections</a:t>
            </a:r>
          </a:p>
          <a:p>
            <a:pPr marL="0" indent="0">
              <a:buNone/>
            </a:pPr>
            <a:r>
              <a:rPr lang="en-US" b="1" i="1" dirty="0"/>
              <a:t> </a:t>
            </a:r>
            <a:endParaRPr lang="en-US" dirty="0"/>
          </a:p>
          <a:p>
            <a:r>
              <a:rPr lang="en-US" b="1" i="1" dirty="0"/>
              <a:t>Resources</a:t>
            </a:r>
            <a:r>
              <a:rPr lang="en-US" dirty="0"/>
              <a:t>:  staffing, funding, infrastructure, campaign budget, etc.</a:t>
            </a:r>
          </a:p>
          <a:p>
            <a:pPr marL="0" indent="0">
              <a:buNone/>
            </a:pPr>
            <a:r>
              <a:rPr lang="en-US" b="1" i="1" dirty="0"/>
              <a:t> </a:t>
            </a:r>
            <a:endParaRPr lang="en-US" dirty="0"/>
          </a:p>
          <a:p>
            <a:r>
              <a:rPr lang="en-US" b="1" i="1" dirty="0"/>
              <a:t>Organizational history:  </a:t>
            </a:r>
            <a:r>
              <a:rPr lang="en-US" dirty="0"/>
              <a:t>longevity, indicators of success and stability, </a:t>
            </a:r>
            <a:r>
              <a:rPr lang="en-US" dirty="0" smtClean="0"/>
              <a:t>reputation, who’s on your board or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1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 of Policies in Advance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Gift acceptance </a:t>
            </a:r>
          </a:p>
          <a:p>
            <a:endParaRPr lang="en-US" dirty="0"/>
          </a:p>
          <a:p>
            <a:r>
              <a:rPr lang="en-US" dirty="0" smtClean="0"/>
              <a:t>Naming &amp; Recognition</a:t>
            </a:r>
          </a:p>
          <a:p>
            <a:endParaRPr lang="en-US" dirty="0"/>
          </a:p>
          <a:p>
            <a:r>
              <a:rPr lang="en-US" dirty="0" smtClean="0"/>
              <a:t>How to fund start-up costs – feasibility, fundraising, engineering, permitting – before campaign funds begin to come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Feasibility Study</a:t>
            </a:r>
          </a:p>
          <a:p>
            <a:endParaRPr lang="en-US" dirty="0"/>
          </a:p>
          <a:p>
            <a:r>
              <a:rPr lang="en-US" dirty="0" smtClean="0"/>
              <a:t>Quiet and public phases</a:t>
            </a:r>
          </a:p>
          <a:p>
            <a:endParaRPr lang="en-US" dirty="0"/>
          </a:p>
          <a:p>
            <a:r>
              <a:rPr lang="en-US" dirty="0" smtClean="0"/>
              <a:t>Consultant fees; how and how much </a:t>
            </a:r>
          </a:p>
          <a:p>
            <a:endParaRPr lang="en-US" dirty="0"/>
          </a:p>
          <a:p>
            <a:r>
              <a:rPr lang="en-US" dirty="0" smtClean="0"/>
              <a:t>Impact on staff</a:t>
            </a:r>
          </a:p>
          <a:p>
            <a:endParaRPr lang="en-US" dirty="0"/>
          </a:p>
          <a:p>
            <a:r>
              <a:rPr lang="en-US" dirty="0" smtClean="0"/>
              <a:t>Pavers, special events, and other small gifts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Should </a:t>
            </a:r>
            <a:r>
              <a:rPr lang="en-US" dirty="0"/>
              <a:t>we apply to the US Soccer Foundation?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9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sz="3000" b="1" dirty="0"/>
              <a:t>Capital Campaigns</a:t>
            </a:r>
            <a:r>
              <a:rPr lang="en-US" sz="3000" dirty="0"/>
              <a:t>: </a:t>
            </a:r>
            <a:r>
              <a:rPr lang="en-US" sz="2600" i="1" dirty="0"/>
              <a:t>A Guide for Board Members and Others Who Aren’t Professional Fundraisers but Who Will Be the Heroes Who Create a Better </a:t>
            </a:r>
            <a:r>
              <a:rPr lang="en-US" sz="2600" i="1" dirty="0" smtClean="0"/>
              <a:t>Community</a:t>
            </a:r>
            <a:r>
              <a:rPr lang="en-US" sz="3000" i="1" dirty="0" smtClean="0"/>
              <a:t>, </a:t>
            </a:r>
            <a:r>
              <a:rPr lang="en-US" sz="3000" dirty="0" smtClean="0"/>
              <a:t>Grover </a:t>
            </a:r>
            <a:r>
              <a:rPr lang="en-US" sz="3000" dirty="0"/>
              <a:t>PhD, </a:t>
            </a:r>
            <a:r>
              <a:rPr lang="en-US" sz="3000" dirty="0" smtClean="0"/>
              <a:t>Stuart.</a:t>
            </a:r>
          </a:p>
          <a:p>
            <a:r>
              <a:rPr lang="en-US" sz="3000" b="1" i="1" dirty="0" smtClean="0"/>
              <a:t>The </a:t>
            </a:r>
            <a:r>
              <a:rPr lang="en-US" sz="3000" b="1" i="1" dirty="0"/>
              <a:t>Soccer Field Handbook </a:t>
            </a:r>
            <a:r>
              <a:rPr lang="en-US" sz="3000" dirty="0" smtClean="0"/>
              <a:t>(CD-ROM), US Soccer Foundation</a:t>
            </a:r>
          </a:p>
          <a:p>
            <a:r>
              <a:rPr lang="en-US" sz="3000" i="1" dirty="0" smtClean="0"/>
              <a:t>FieldTurf</a:t>
            </a:r>
            <a:r>
              <a:rPr lang="en-US" sz="3000" dirty="0" smtClean="0"/>
              <a:t> Field Building Handbook</a:t>
            </a:r>
          </a:p>
          <a:p>
            <a:r>
              <a:rPr lang="en-US" sz="3000" i="1" dirty="0"/>
              <a:t>Synthetic Turf Council</a:t>
            </a:r>
            <a:r>
              <a:rPr lang="en-US" sz="3000" dirty="0"/>
              <a:t>; Attracting Funding &amp; Local Support for </a:t>
            </a:r>
            <a:r>
              <a:rPr lang="en-US" sz="3000" dirty="0" smtClean="0"/>
              <a:t>a </a:t>
            </a:r>
            <a:r>
              <a:rPr lang="en-US" sz="3000" dirty="0"/>
              <a:t>Synthetic Turf Field</a:t>
            </a:r>
            <a:endParaRPr lang="en-US" sz="3000" dirty="0" smtClean="0"/>
          </a:p>
          <a:p>
            <a:r>
              <a:rPr lang="en-US" i="1" dirty="0" smtClean="0"/>
              <a:t>Astroturf.com </a:t>
            </a:r>
          </a:p>
          <a:p>
            <a:r>
              <a:rPr lang="en-US" b="1" i="1" dirty="0" err="1" smtClean="0">
                <a:solidFill>
                  <a:srgbClr val="FF0000"/>
                </a:solidFill>
              </a:rPr>
              <a:t>Blackbaud</a:t>
            </a:r>
            <a:r>
              <a:rPr lang="en-US" b="1" i="1" dirty="0">
                <a:solidFill>
                  <a:srgbClr val="FF0000"/>
                </a:solidFill>
              </a:rPr>
              <a:t> Gift Range Calculator </a:t>
            </a:r>
            <a:r>
              <a:rPr lang="en-US" i="1" dirty="0">
                <a:solidFill>
                  <a:srgbClr val="FF0000"/>
                </a:solidFill>
              </a:rPr>
              <a:t>www.blackbaud.com/nonprofit-resources/gift-range-calculator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Seattle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57400"/>
            <a:ext cx="775607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79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pic>
        <p:nvPicPr>
          <p:cNvPr id="4" name="Picture 5" descr="C:\Users\Owner\AppData\Local\Microsoft\Windows\Temporary Internet Files\Content.IE5\GLJ14W5B\MC900205436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2057400" cy="29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1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78139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11826"/>
              </p:ext>
            </p:extLst>
          </p:nvPr>
        </p:nvGraphicFramePr>
        <p:xfrm>
          <a:off x="1303020" y="3276440"/>
          <a:ext cx="692658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691"/>
                <a:gridCol w="5521889"/>
              </a:tblGrid>
              <a:tr h="2362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Dave Brown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Founding Partner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1002 Aurora Ave North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Suite 36 #279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Seattle, WA 98133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(206) 219-9443 x 102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Dave@ClubDevNet.com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www.ClubDevNet.com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03338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7184"/>
            <a:ext cx="8106721" cy="607221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295400" y="990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Big Trees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9600" y="753984"/>
            <a:ext cx="8164147" cy="5723016"/>
            <a:chOff x="609600" y="753984"/>
            <a:chExt cx="8164147" cy="57230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753984"/>
              <a:ext cx="6580757" cy="4929216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295400" y="1187400"/>
              <a:ext cx="381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FF00"/>
                  </a:solidFill>
                </a:rPr>
                <a:t>Big Trees</a:t>
              </a:r>
              <a:endParaRPr lang="en-US" sz="4800" b="1" dirty="0">
                <a:solidFill>
                  <a:srgbClr val="FFFF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743200"/>
              <a:ext cx="7706947" cy="3733800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581400" y="3033926"/>
              <a:ext cx="434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FF00"/>
                  </a:solidFill>
                </a:rPr>
                <a:t>Big Planes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0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357084"/>
            <a:ext cx="8164147" cy="5723016"/>
            <a:chOff x="609600" y="753984"/>
            <a:chExt cx="8164147" cy="57230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753984"/>
              <a:ext cx="6580757" cy="4929216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295400" y="1187400"/>
              <a:ext cx="381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FF00"/>
                  </a:solidFill>
                </a:rPr>
                <a:t>Big Forests</a:t>
              </a:r>
              <a:endParaRPr lang="en-US" sz="4800" b="1" dirty="0">
                <a:solidFill>
                  <a:srgbClr val="FFFF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743200"/>
              <a:ext cx="7706947" cy="3733800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581400" y="3033926"/>
              <a:ext cx="434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FF00"/>
                  </a:solidFill>
                </a:rPr>
                <a:t>Big Planes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44" y="914872"/>
            <a:ext cx="6158955" cy="344430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743200" y="3200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Big </a:t>
            </a:r>
            <a:r>
              <a:rPr lang="en-US" sz="4800" b="1" dirty="0">
                <a:solidFill>
                  <a:srgbClr val="FFFF00"/>
                </a:solidFill>
              </a:rPr>
              <a:t>Computers</a:t>
            </a:r>
          </a:p>
        </p:txBody>
      </p:sp>
    </p:spTree>
    <p:extLst>
      <p:ext uri="{BB962C8B-B14F-4D97-AF65-F5344CB8AC3E}">
        <p14:creationId xmlns:p14="http://schemas.microsoft.com/office/powerpoint/2010/main" val="16060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357084"/>
            <a:ext cx="8534399" cy="5723016"/>
            <a:chOff x="0" y="357084"/>
            <a:chExt cx="8534399" cy="5723016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357084"/>
              <a:ext cx="8164147" cy="5723016"/>
              <a:chOff x="609600" y="753984"/>
              <a:chExt cx="8164147" cy="572301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753984"/>
                <a:ext cx="6580757" cy="4929216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295400" y="1187400"/>
                <a:ext cx="381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FF00"/>
                    </a:solidFill>
                  </a:rPr>
                  <a:t>Big Forests</a:t>
                </a:r>
                <a:endParaRPr lang="en-US" sz="4800" b="1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2743200"/>
                <a:ext cx="7706947" cy="3733800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581400" y="3033926"/>
                <a:ext cx="4343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FF00"/>
                    </a:solidFill>
                  </a:rPr>
                  <a:t>Big Planes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444" y="914872"/>
              <a:ext cx="6158955" cy="3444308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743200" y="3200400"/>
              <a:ext cx="518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FF00"/>
                  </a:solidFill>
                </a:rPr>
                <a:t>Big </a:t>
              </a:r>
              <a:r>
                <a:rPr lang="en-US" sz="4800" b="1" dirty="0">
                  <a:solidFill>
                    <a:srgbClr val="FFFF00"/>
                  </a:solidFill>
                </a:rPr>
                <a:t>Computers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757" y="2012097"/>
              <a:ext cx="4916467" cy="347430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19200" y="4359180"/>
              <a:ext cx="4114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FF00"/>
                  </a:solidFill>
                </a:rPr>
                <a:t>Big S</a:t>
              </a:r>
              <a:r>
                <a:rPr lang="en-US" sz="4800" dirty="0" smtClean="0">
                  <a:solidFill>
                    <a:srgbClr val="FFFF00"/>
                  </a:solidFill>
                </a:rPr>
                <a:t>to</a:t>
              </a:r>
              <a:r>
                <a:rPr lang="en-US" sz="4800" b="1" dirty="0" smtClean="0">
                  <a:solidFill>
                    <a:srgbClr val="FFFF00"/>
                  </a:solidFill>
                </a:rPr>
                <a:t>res</a:t>
              </a:r>
              <a:endParaRPr lang="en-US" sz="4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39858"/>
            <a:ext cx="2349774" cy="156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37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130439"/>
            <a:ext cx="8534399" cy="6215064"/>
            <a:chOff x="0" y="130439"/>
            <a:chExt cx="8534399" cy="6215064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357084"/>
              <a:ext cx="8534399" cy="5723016"/>
              <a:chOff x="0" y="357084"/>
              <a:chExt cx="8534399" cy="572301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0" y="357084"/>
                <a:ext cx="8164147" cy="5723016"/>
                <a:chOff x="609600" y="753984"/>
                <a:chExt cx="8164147" cy="5723016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" y="753984"/>
                  <a:ext cx="6580757" cy="4929216"/>
                </a:xfrm>
                <a:prstGeom prst="rect">
                  <a:avLst/>
                </a:prstGeom>
                <a:ln w="57150">
                  <a:solidFill>
                    <a:srgbClr val="FFFF00"/>
                  </a:solidFill>
                </a:ln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1295400" y="1187400"/>
                  <a:ext cx="38100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rgbClr val="FFFF00"/>
                      </a:solidFill>
                    </a:rPr>
                    <a:t>Big Forests</a:t>
                  </a:r>
                  <a:endParaRPr lang="en-US" sz="4800" b="1" dirty="0">
                    <a:solidFill>
                      <a:srgbClr val="FFFF00"/>
                    </a:solidFill>
                  </a:endParaRPr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6800" y="2743200"/>
                  <a:ext cx="7706947" cy="3733800"/>
                </a:xfrm>
                <a:prstGeom prst="rect">
                  <a:avLst/>
                </a:prstGeom>
                <a:ln w="57150">
                  <a:solidFill>
                    <a:srgbClr val="FFFF00"/>
                  </a:solidFill>
                </a:ln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3581400" y="3033926"/>
                  <a:ext cx="43434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FFFF00"/>
                      </a:solidFill>
                    </a:rPr>
                    <a:t>Big Planes</a:t>
                  </a:r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444" y="914872"/>
                <a:ext cx="6158955" cy="3444308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743200" y="3200400"/>
                <a:ext cx="518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FF00"/>
                    </a:solidFill>
                  </a:rPr>
                  <a:t>Big </a:t>
                </a:r>
                <a:r>
                  <a:rPr lang="en-US" sz="4800" b="1" dirty="0">
                    <a:solidFill>
                      <a:srgbClr val="FFFF00"/>
                    </a:solidFill>
                  </a:rPr>
                  <a:t>Computers</a:t>
                </a: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757" y="2012097"/>
                <a:ext cx="4916467" cy="3474303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19200" y="4359180"/>
                <a:ext cx="4114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FF00"/>
                    </a:solidFill>
                  </a:rPr>
                  <a:t>Big Stores</a:t>
                </a:r>
                <a:endParaRPr lang="en-US" sz="48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675" y="130439"/>
              <a:ext cx="3935082" cy="6215064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581400" y="4774678"/>
              <a:ext cx="2286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FF00"/>
                  </a:solidFill>
                </a:rPr>
                <a:t>Big Coffee</a:t>
              </a:r>
              <a:endParaRPr lang="en-US" sz="48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7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1333</Words>
  <Application>Microsoft Office PowerPoint</Application>
  <PresentationFormat>On-screen Show (4:3)</PresentationFormat>
  <Paragraphs>250</Paragraphs>
  <Slides>41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Funding a Field Complex or Major Project</vt:lpstr>
      <vt:lpstr>Dave Brown</vt:lpstr>
      <vt:lpstr>PowerPoint Presentation</vt:lpstr>
      <vt:lpstr>Seattle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 Campaign</vt:lpstr>
      <vt:lpstr>“Comprehensive” Campaign</vt:lpstr>
      <vt:lpstr>What’s Involved?</vt:lpstr>
      <vt:lpstr>Where will funds come from?</vt:lpstr>
      <vt:lpstr>Sources</vt:lpstr>
      <vt:lpstr>Major Gifts from Individuals</vt:lpstr>
      <vt:lpstr>Motivations - Individual Giving</vt:lpstr>
      <vt:lpstr>Charitable Foundations</vt:lpstr>
      <vt:lpstr>Foundation Basics - Types</vt:lpstr>
      <vt:lpstr>Giving by Foundation Type</vt:lpstr>
      <vt:lpstr>Types of Foundation Funds</vt:lpstr>
      <vt:lpstr>Corporate Donors and Sponsors</vt:lpstr>
      <vt:lpstr>Public Sources</vt:lpstr>
      <vt:lpstr>5 Key Elements of a Successful Capital Campaign</vt:lpstr>
      <vt:lpstr>5 Key Elements of a Successful Capital Campaign</vt:lpstr>
      <vt:lpstr>5 Key Elements of a Successful Capital Campaign</vt:lpstr>
      <vt:lpstr>5 Key Elements of a Successful Capital Campaign</vt:lpstr>
      <vt:lpstr>5 Key Elements of a Successful Capital Campaign</vt:lpstr>
      <vt:lpstr>Capital fundraising – art or science?</vt:lpstr>
      <vt:lpstr>What expenses beyond construction might be part of our campaign?</vt:lpstr>
      <vt:lpstr>Timing and Phases Example</vt:lpstr>
      <vt:lpstr>Red Flags and Fallacies</vt:lpstr>
      <vt:lpstr>Funder Questions</vt:lpstr>
      <vt:lpstr>Importance of Policies in Advance</vt:lpstr>
      <vt:lpstr>Other Questions</vt:lpstr>
      <vt:lpstr>References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Bend Timbers Pine Nursery Park</dc:title>
  <dc:creator>David Brown</dc:creator>
  <cp:lastModifiedBy>Owner</cp:lastModifiedBy>
  <cp:revision>102</cp:revision>
  <cp:lastPrinted>2015-01-13T02:44:12Z</cp:lastPrinted>
  <dcterms:created xsi:type="dcterms:W3CDTF">2014-05-20T15:53:46Z</dcterms:created>
  <dcterms:modified xsi:type="dcterms:W3CDTF">2015-01-21T20:27:36Z</dcterms:modified>
</cp:coreProperties>
</file>