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8" r:id="rId3"/>
    <p:sldId id="272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90" r:id="rId15"/>
    <p:sldId id="291" r:id="rId16"/>
    <p:sldId id="292" r:id="rId17"/>
    <p:sldId id="293" r:id="rId18"/>
    <p:sldId id="294" r:id="rId19"/>
    <p:sldId id="295" r:id="rId20"/>
    <p:sldId id="297" r:id="rId21"/>
    <p:sldId id="296" r:id="rId22"/>
    <p:sldId id="306" r:id="rId23"/>
    <p:sldId id="299" r:id="rId24"/>
    <p:sldId id="300" r:id="rId25"/>
    <p:sldId id="301" r:id="rId26"/>
    <p:sldId id="302" r:id="rId27"/>
    <p:sldId id="304" r:id="rId28"/>
    <p:sldId id="305" r:id="rId29"/>
    <p:sldId id="322" r:id="rId30"/>
    <p:sldId id="268" r:id="rId31"/>
    <p:sldId id="308" r:id="rId32"/>
    <p:sldId id="303" r:id="rId33"/>
    <p:sldId id="320" r:id="rId34"/>
    <p:sldId id="310" r:id="rId35"/>
    <p:sldId id="309" r:id="rId36"/>
    <p:sldId id="307" r:id="rId37"/>
    <p:sldId id="337" r:id="rId38"/>
    <p:sldId id="286" r:id="rId39"/>
    <p:sldId id="312" r:id="rId40"/>
    <p:sldId id="321" r:id="rId41"/>
    <p:sldId id="313" r:id="rId42"/>
    <p:sldId id="314" r:id="rId43"/>
    <p:sldId id="315" r:id="rId44"/>
    <p:sldId id="319" r:id="rId45"/>
    <p:sldId id="317" r:id="rId46"/>
    <p:sldId id="334" r:id="rId47"/>
    <p:sldId id="335" r:id="rId48"/>
    <p:sldId id="266" r:id="rId49"/>
    <p:sldId id="336" r:id="rId50"/>
  </p:sldIdLst>
  <p:sldSz cx="9144000" cy="6858000" type="screen4x3"/>
  <p:notesSz cx="7077075" cy="9418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DBD"/>
    <a:srgbClr val="0000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986" autoAdjust="0"/>
    <p:restoredTop sz="85968" autoAdjust="0"/>
  </p:normalViewPr>
  <p:slideViewPr>
    <p:cSldViewPr>
      <p:cViewPr>
        <p:scale>
          <a:sx n="72" d="100"/>
          <a:sy n="72" d="100"/>
        </p:scale>
        <p:origin x="-72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932"/>
          </a:xfrm>
          <a:prstGeom prst="rect">
            <a:avLst/>
          </a:prstGeom>
        </p:spPr>
        <p:txBody>
          <a:bodyPr vert="horz" lIns="94256" tIns="47128" rIns="94256" bIns="471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70932"/>
          </a:xfrm>
          <a:prstGeom prst="rect">
            <a:avLst/>
          </a:prstGeom>
        </p:spPr>
        <p:txBody>
          <a:bodyPr vert="horz" lIns="94256" tIns="47128" rIns="94256" bIns="47128" rtlCol="0"/>
          <a:lstStyle>
            <a:lvl1pPr algn="r">
              <a:defRPr sz="1200"/>
            </a:lvl1pPr>
          </a:lstStyle>
          <a:p>
            <a:fld id="{4F21D63E-927A-4CA2-8ECF-F1A172CEF9B3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46071"/>
            <a:ext cx="3066733" cy="470932"/>
          </a:xfrm>
          <a:prstGeom prst="rect">
            <a:avLst/>
          </a:prstGeom>
        </p:spPr>
        <p:txBody>
          <a:bodyPr vert="horz" lIns="94256" tIns="47128" rIns="94256" bIns="471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46071"/>
            <a:ext cx="3066733" cy="470932"/>
          </a:xfrm>
          <a:prstGeom prst="rect">
            <a:avLst/>
          </a:prstGeom>
        </p:spPr>
        <p:txBody>
          <a:bodyPr vert="horz" lIns="94256" tIns="47128" rIns="94256" bIns="47128" rtlCol="0" anchor="b"/>
          <a:lstStyle>
            <a:lvl1pPr algn="r">
              <a:defRPr sz="1200"/>
            </a:lvl1pPr>
          </a:lstStyle>
          <a:p>
            <a:fld id="{668D3170-5F45-4381-A73F-BAFF14165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74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932"/>
          </a:xfrm>
          <a:prstGeom prst="rect">
            <a:avLst/>
          </a:prstGeom>
        </p:spPr>
        <p:txBody>
          <a:bodyPr vert="horz" lIns="94256" tIns="47128" rIns="94256" bIns="471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70932"/>
          </a:xfrm>
          <a:prstGeom prst="rect">
            <a:avLst/>
          </a:prstGeom>
        </p:spPr>
        <p:txBody>
          <a:bodyPr vert="horz" lIns="94256" tIns="47128" rIns="94256" bIns="47128" rtlCol="0"/>
          <a:lstStyle>
            <a:lvl1pPr algn="r">
              <a:defRPr sz="1200"/>
            </a:lvl1pPr>
          </a:lstStyle>
          <a:p>
            <a:fld id="{097D8796-C988-4476-BBDD-E42E0E0CAF1F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6438"/>
            <a:ext cx="4708525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56" tIns="47128" rIns="94256" bIns="471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73853"/>
            <a:ext cx="5661660" cy="4238387"/>
          </a:xfrm>
          <a:prstGeom prst="rect">
            <a:avLst/>
          </a:prstGeom>
        </p:spPr>
        <p:txBody>
          <a:bodyPr vert="horz" lIns="94256" tIns="47128" rIns="94256" bIns="471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46071"/>
            <a:ext cx="3066733" cy="470932"/>
          </a:xfrm>
          <a:prstGeom prst="rect">
            <a:avLst/>
          </a:prstGeom>
        </p:spPr>
        <p:txBody>
          <a:bodyPr vert="horz" lIns="94256" tIns="47128" rIns="94256" bIns="471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46071"/>
            <a:ext cx="3066733" cy="470932"/>
          </a:xfrm>
          <a:prstGeom prst="rect">
            <a:avLst/>
          </a:prstGeom>
        </p:spPr>
        <p:txBody>
          <a:bodyPr vert="horz" lIns="94256" tIns="47128" rIns="94256" bIns="47128" rtlCol="0" anchor="b"/>
          <a:lstStyle>
            <a:lvl1pPr algn="r">
              <a:defRPr sz="1200"/>
            </a:lvl1pPr>
          </a:lstStyle>
          <a:p>
            <a:fld id="{6AE2A465-963D-4EFD-9EB6-20E1A1B1F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99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add slides with this background right click on image in left pane and choose duplicate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24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To</a:t>
            </a:r>
            <a:r>
              <a:rPr lang="en-US" baseline="0" smtClean="0"/>
              <a:t> add slides with this background right click on image in left pane and choose duplicate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57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To</a:t>
            </a:r>
            <a:r>
              <a:rPr lang="en-US" baseline="0" smtClean="0"/>
              <a:t> add slides with this background right click on image in left pane and choose duplicate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57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Presentation focused on club soccer but principles are applicable to a league, college, high school or semi-pro club.</a:t>
            </a:r>
          </a:p>
          <a:p>
            <a:endParaRPr lang="en-US" sz="1400" dirty="0"/>
          </a:p>
          <a:p>
            <a:pPr marL="0" lvl="1" defTabSz="942564">
              <a:defRPr/>
            </a:pPr>
            <a:r>
              <a:rPr lang="en-US" sz="1400" dirty="0"/>
              <a:t>Soccer demographics info </a:t>
            </a:r>
            <a:r>
              <a:rPr lang="en-US" dirty="0"/>
              <a:t>s</a:t>
            </a:r>
            <a:r>
              <a:rPr lang="en-US" dirty="0" smtClean="0"/>
              <a:t>ources at end of handouts.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99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Club is in a position of strength;</a:t>
            </a:r>
            <a:r>
              <a:rPr lang="en-US" sz="1400" b="1" baseline="0" dirty="0" smtClean="0"/>
              <a:t> size, history of success and visibility, geography, demographics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88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Apple computers.  Why not Subway sandwiches?  What happened</a:t>
            </a:r>
            <a:r>
              <a:rPr lang="en-US" baseline="0" dirty="0" smtClean="0"/>
              <a:t> to Olive Garden?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50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To</a:t>
            </a:r>
            <a:r>
              <a:rPr lang="en-US" baseline="0" smtClean="0"/>
              <a:t> add slides with this background right click on image in left pane and choose duplicate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57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To</a:t>
            </a:r>
            <a:r>
              <a:rPr lang="en-US" baseline="0" smtClean="0"/>
              <a:t> add slides with this background right click on image in left pane and choose duplicate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57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Corporate giving/community relations officer will almost always be in the “grip and grin” photo.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37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sure you</a:t>
            </a:r>
            <a:r>
              <a:rPr lang="en-US" baseline="0" dirty="0" smtClean="0"/>
              <a:t> are speaking the language of your prospects when you communicate with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A465-963D-4EFD-9EB6-20E1A1B1FEE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7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1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7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9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4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3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9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2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5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2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4EB-C63C-4953-AF49-C4792626BF8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063E-51B0-482E-A5A8-F7003F9A7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4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0F4EB-C63C-4953-AF49-C4792626BF8D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D063E-51B0-482E-A5A8-F7003F9A7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ave@ClubDevNet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insider.com/world-cup-demographics-2014-7" TargetMode="External"/><Relationship Id="rId2" Type="http://schemas.openxmlformats.org/officeDocument/2006/relationships/hyperlink" Target="http://espn.go.com/espn/story/_/id/9469252/hidden-demographics-youth-sports-espn-magazi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gconfidential.com/2014/2/11/5403042/what-neilsons-2013-sports-report-says-about-soccers-future" TargetMode="External"/><Relationship Id="rId5" Type="http://schemas.openxmlformats.org/officeDocument/2006/relationships/hyperlink" Target="http://www.usyouthsoccer.org/media_kit/keystatistics/" TargetMode="External"/><Relationship Id="rId4" Type="http://schemas.openxmlformats.org/officeDocument/2006/relationships/hyperlink" Target="http://www.medialifemagazine.com/your-client-at-youth-soccer-tournaments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Dave@ClubDevNet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267485"/>
            <a:ext cx="7461533" cy="2618715"/>
          </a:xfrm>
        </p:spPr>
        <p:txBody>
          <a:bodyPr>
            <a:norm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Locating and Approaching </a:t>
            </a:r>
            <a:r>
              <a:rPr lang="en-US" sz="5500" dirty="0" smtClean="0">
                <a:solidFill>
                  <a:schemeClr val="bg1"/>
                </a:solidFill>
              </a:rPr>
              <a:t>Sponsors</a:t>
            </a:r>
            <a:endParaRPr lang="en-US" sz="55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Dave Brown,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Club Development Network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Seattle, WA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4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130439"/>
            <a:ext cx="8534399" cy="6215064"/>
            <a:chOff x="0" y="130439"/>
            <a:chExt cx="8534399" cy="6215064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357084"/>
              <a:ext cx="8534399" cy="5723016"/>
              <a:chOff x="0" y="357084"/>
              <a:chExt cx="8534399" cy="5723016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0" y="357084"/>
                <a:ext cx="8164147" cy="5723016"/>
                <a:chOff x="609600" y="753984"/>
                <a:chExt cx="8164147" cy="5723016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9600" y="753984"/>
                  <a:ext cx="6580757" cy="4929216"/>
                </a:xfrm>
                <a:prstGeom prst="rect">
                  <a:avLst/>
                </a:prstGeom>
                <a:ln w="57150">
                  <a:solidFill>
                    <a:srgbClr val="FFFF00"/>
                  </a:solidFill>
                </a:ln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1295400" y="1187400"/>
                  <a:ext cx="38100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rgbClr val="FFFF00"/>
                      </a:solidFill>
                    </a:rPr>
                    <a:t>Big Forests</a:t>
                  </a:r>
                  <a:endParaRPr lang="en-US" sz="4800" b="1" dirty="0">
                    <a:solidFill>
                      <a:srgbClr val="FFFF00"/>
                    </a:solidFill>
                  </a:endParaRPr>
                </a:p>
              </p:txBody>
            </p:sp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6800" y="2743200"/>
                  <a:ext cx="7706947" cy="3733800"/>
                </a:xfrm>
                <a:prstGeom prst="rect">
                  <a:avLst/>
                </a:prstGeom>
                <a:ln w="57150">
                  <a:solidFill>
                    <a:srgbClr val="FFFF00"/>
                  </a:solidFill>
                </a:ln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3581400" y="3033926"/>
                  <a:ext cx="43434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FFFF00"/>
                      </a:solidFill>
                    </a:rPr>
                    <a:t>Big Planes</a:t>
                  </a:r>
                </a:p>
              </p:txBody>
            </p:sp>
          </p:grp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5444" y="914872"/>
                <a:ext cx="6158955" cy="3444308"/>
              </a:xfrm>
              <a:prstGeom prst="rect">
                <a:avLst/>
              </a:prstGeom>
              <a:ln w="57150">
                <a:solidFill>
                  <a:srgbClr val="FFFF00"/>
                </a:solidFill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743200" y="3200400"/>
                <a:ext cx="5181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FFFF00"/>
                    </a:solidFill>
                  </a:rPr>
                  <a:t>Big </a:t>
                </a:r>
                <a:r>
                  <a:rPr lang="en-US" sz="4800" b="1" dirty="0">
                    <a:solidFill>
                      <a:srgbClr val="FFFF00"/>
                    </a:solidFill>
                  </a:rPr>
                  <a:t>Computers</a:t>
                </a: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757" y="2012097"/>
                <a:ext cx="4916467" cy="3474303"/>
              </a:xfrm>
              <a:prstGeom prst="rect">
                <a:avLst/>
              </a:prstGeom>
              <a:ln w="57150">
                <a:solidFill>
                  <a:srgbClr val="FFFF00"/>
                </a:solidFill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219200" y="4359180"/>
                <a:ext cx="4114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FFFF00"/>
                    </a:solidFill>
                  </a:rPr>
                  <a:t>Big Stores</a:t>
                </a:r>
                <a:endParaRPr lang="en-US" sz="4800" b="1" dirty="0">
                  <a:solidFill>
                    <a:srgbClr val="FFFF00"/>
                  </a:solidFill>
                </a:endParaRP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675" y="130439"/>
              <a:ext cx="3935082" cy="621506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581400" y="4774678"/>
              <a:ext cx="2286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FF00"/>
                  </a:solidFill>
                </a:rPr>
                <a:t>Big Coffee</a:t>
              </a:r>
              <a:endParaRPr lang="en-US" sz="48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96" y="1875543"/>
            <a:ext cx="6732361" cy="4738658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865757" y="5715000"/>
            <a:ext cx="671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Big Foundations</a:t>
            </a:r>
          </a:p>
        </p:txBody>
      </p:sp>
    </p:spTree>
    <p:extLst>
      <p:ext uri="{BB962C8B-B14F-4D97-AF65-F5344CB8AC3E}">
        <p14:creationId xmlns:p14="http://schemas.microsoft.com/office/powerpoint/2010/main" val="95795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1400" y="4774678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Big Coffee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776872"/>
            <a:ext cx="9268655" cy="5567466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-38101" y="2426024"/>
            <a:ext cx="9268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Big Soccer Crowds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4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9" y="392824"/>
            <a:ext cx="3366135" cy="21717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43400"/>
            <a:ext cx="3300642" cy="22860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9" y="4191000"/>
            <a:ext cx="3850665" cy="2176463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796862" y="208158"/>
            <a:ext cx="4977042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Big Players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55026"/>
            <a:ext cx="3180846" cy="375737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62636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59422" y="791746"/>
            <a:ext cx="8584578" cy="4841324"/>
            <a:chOff x="540372" y="914872"/>
            <a:chExt cx="8584578" cy="48413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72" y="914872"/>
              <a:ext cx="8584578" cy="474710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209800" y="4648200"/>
              <a:ext cx="4724400" cy="110799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/>
                <a:t>Big Mouths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130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Sponsorship Basics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Is sponsorship right for your club?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/>
              <a:t>A great time for youth </a:t>
            </a:r>
            <a:r>
              <a:rPr lang="en-US" dirty="0" smtClean="0"/>
              <a:t>soccer sponsorship </a:t>
            </a:r>
            <a:endParaRPr lang="en-US" dirty="0"/>
          </a:p>
          <a:p>
            <a:pPr lvl="1"/>
            <a:r>
              <a:rPr lang="en-US" dirty="0"/>
              <a:t>Profile of the sport:  WC 2014 and 2015</a:t>
            </a:r>
          </a:p>
          <a:p>
            <a:pPr lvl="1"/>
            <a:r>
              <a:rPr lang="en-US" dirty="0"/>
              <a:t>Demographics:  Parents, grandparents, kids, young consumers.  </a:t>
            </a:r>
          </a:p>
          <a:p>
            <a:pPr lvl="1"/>
            <a:r>
              <a:rPr lang="en-US" dirty="0"/>
              <a:t>For better or worse, soccer families tend to have more disposable income, better educated, consumers (life stage changes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6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can </a:t>
            </a:r>
            <a:r>
              <a:rPr lang="en-US" b="1" i="1" dirty="0" smtClean="0">
                <a:solidFill>
                  <a:srgbClr val="FF0000"/>
                </a:solidFill>
              </a:rPr>
              <a:t>sponsorship</a:t>
            </a:r>
            <a:r>
              <a:rPr lang="en-US" b="1" dirty="0" smtClean="0"/>
              <a:t> funds be </a:t>
            </a:r>
            <a:r>
              <a:rPr lang="en-US" b="1" dirty="0"/>
              <a:t>used for?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i="1" dirty="0"/>
              <a:t>Good news  </a:t>
            </a:r>
            <a:r>
              <a:rPr lang="en-US" dirty="0"/>
              <a:t>- unlike charitable grant funds, most anything.  </a:t>
            </a:r>
            <a:r>
              <a:rPr lang="en-US" i="1" dirty="0" smtClean="0">
                <a:solidFill>
                  <a:srgbClr val="FF0000"/>
                </a:solidFill>
              </a:rPr>
              <a:t>Dollars are fungible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rgbClr val="0000CC"/>
                </a:solidFill>
              </a:rPr>
              <a:t>“Nearly any discrete endeavor can be pulled from a general budget and packaged, such as underwriting six months of a scoutmaster’s service to 20 inner-city children…or sponsor an education outreach program enriching the lives of 100 students, etc.”</a:t>
            </a:r>
            <a:r>
              <a:rPr lang="en-US" dirty="0">
                <a:solidFill>
                  <a:srgbClr val="0000CC"/>
                </a:solidFill>
              </a:rPr>
              <a:t> </a:t>
            </a:r>
          </a:p>
          <a:p>
            <a:pPr marL="0" indent="0" algn="r">
              <a:buNone/>
            </a:pPr>
            <a:r>
              <a:rPr lang="en-US" dirty="0">
                <a:solidFill>
                  <a:srgbClr val="0000CC"/>
                </a:solidFill>
              </a:rPr>
              <a:t>Tony </a:t>
            </a:r>
            <a:r>
              <a:rPr lang="en-US" dirty="0" err="1">
                <a:solidFill>
                  <a:srgbClr val="0000CC"/>
                </a:solidFill>
              </a:rPr>
              <a:t>Poderis</a:t>
            </a:r>
            <a:endParaRPr lang="en-US" dirty="0">
              <a:solidFill>
                <a:srgbClr val="0000C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3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Sponsorship </a:t>
            </a:r>
            <a:r>
              <a:rPr lang="en-US" b="1" dirty="0"/>
              <a:t>Funds Can Requested for and Applied To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b="1" dirty="0" smtClean="0"/>
              <a:t>Signage/placement</a:t>
            </a:r>
            <a:r>
              <a:rPr lang="en-US" dirty="0"/>
              <a:t>: </a:t>
            </a:r>
            <a:r>
              <a:rPr lang="en-US" dirty="0" smtClean="0"/>
              <a:t>field complex</a:t>
            </a:r>
            <a:r>
              <a:rPr lang="en-US" dirty="0"/>
              <a:t>, fields, shelters, bleachers, clubhouse, uniforms, bags, shelters and benches, warm-up tops, warm-up t-shirts,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4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Sponsorship Funds Can Requested for and Applied To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 smtClean="0"/>
              <a:t>Media</a:t>
            </a:r>
            <a:r>
              <a:rPr lang="en-US" dirty="0"/>
              <a:t>:  website, newsletter, official communications with families, registration forms, etc.  </a:t>
            </a:r>
            <a:endParaRPr lang="en-US" dirty="0" smtClean="0"/>
          </a:p>
          <a:p>
            <a:pPr marL="0" indent="0">
              <a:spcAft>
                <a:spcPts val="600"/>
              </a:spcAft>
              <a:buNone/>
            </a:pPr>
            <a:endParaRPr lang="en-US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Getting </a:t>
            </a:r>
            <a:r>
              <a:rPr lang="en-US" dirty="0"/>
              <a:t>into the homes, hands and heads of prospective customers is valuable in this day of media saturation.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4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Sponsorship Funds Can Requested for and Applied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b="1" dirty="0" smtClean="0"/>
              <a:t>Events</a:t>
            </a:r>
            <a:r>
              <a:rPr lang="en-US" b="1" dirty="0"/>
              <a:t>, programs, people</a:t>
            </a:r>
            <a:r>
              <a:rPr lang="en-US" dirty="0"/>
              <a:t>:  scholarships, tournaments, goalkeeper training, college relations program, SAT prep, skills training, injury prevention/SAQ program, club night, annual meeting, </a:t>
            </a:r>
            <a:r>
              <a:rPr lang="en-US" i="1" dirty="0"/>
              <a:t>Soccer for Success</a:t>
            </a:r>
            <a:r>
              <a:rPr lang="en-US" dirty="0"/>
              <a:t>, </a:t>
            </a:r>
            <a:r>
              <a:rPr lang="en-US" i="1" dirty="0" err="1"/>
              <a:t>TopSoccer</a:t>
            </a:r>
            <a:r>
              <a:rPr lang="en-US" dirty="0"/>
              <a:t> or community outreach program, youth/seniors, boys/girls, Academy, coaching education, etc.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9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Understanding </a:t>
            </a:r>
            <a:r>
              <a:rPr lang="en-US" b="1" dirty="0" smtClean="0"/>
              <a:t>Sponsors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sz="4000" i="1" dirty="0" smtClean="0">
                <a:solidFill>
                  <a:srgbClr val="0000CC"/>
                </a:solidFill>
              </a:rPr>
              <a:t>“</a:t>
            </a:r>
            <a:r>
              <a:rPr lang="en-US" sz="4000" i="1" dirty="0">
                <a:solidFill>
                  <a:srgbClr val="0000CC"/>
                </a:solidFill>
              </a:rPr>
              <a:t>Ask not what sponsors can do for you, but what you can bring to a sponsor.”</a:t>
            </a:r>
            <a:endParaRPr lang="en-US" sz="4000" dirty="0">
              <a:solidFill>
                <a:srgbClr val="0000C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5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Dave Brown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4038600" cy="4419600"/>
          </a:xfrm>
        </p:spPr>
        <p:txBody>
          <a:bodyPr>
            <a:normAutofit fontScale="92500" lnSpcReduction="20000"/>
          </a:bodyPr>
          <a:lstStyle/>
          <a:p>
            <a:pPr>
              <a:buFont typeface="Calibri" panose="020F0502020204030204" pitchFamily="34" charset="0"/>
              <a:buChar char="₋"/>
            </a:pPr>
            <a:endParaRPr lang="en-US" dirty="0" smtClean="0"/>
          </a:p>
          <a:p>
            <a:pPr>
              <a:buFont typeface="Calibri" panose="020F0502020204030204" pitchFamily="34" charset="0"/>
              <a:buChar char="₋"/>
            </a:pPr>
            <a:r>
              <a:rPr lang="en-US" dirty="0" smtClean="0"/>
              <a:t>35 </a:t>
            </a:r>
            <a:r>
              <a:rPr lang="en-US" dirty="0"/>
              <a:t>years as a DOC, college, HS and ODP coach plus 25 years </a:t>
            </a:r>
            <a:r>
              <a:rPr lang="en-US" dirty="0" smtClean="0"/>
              <a:t>fundraising in </a:t>
            </a:r>
            <a:r>
              <a:rPr lang="en-US" dirty="0"/>
              <a:t>higher </a:t>
            </a:r>
            <a:r>
              <a:rPr lang="en-US" dirty="0" err="1"/>
              <a:t>ed</a:t>
            </a:r>
            <a:r>
              <a:rPr lang="en-US" dirty="0"/>
              <a:t> and youth services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sz="2200" dirty="0"/>
          </a:p>
          <a:p>
            <a:pPr>
              <a:buFont typeface="Calibri" panose="020F0502020204030204" pitchFamily="34" charset="0"/>
              <a:buChar char="₋"/>
            </a:pPr>
            <a:r>
              <a:rPr lang="en-US" dirty="0"/>
              <a:t>USSF B license, NSCAA DOC certificate, Master’s Degree in higher education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3972030" cy="377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</a:t>
            </a:r>
            <a:r>
              <a:rPr lang="en-US" b="1" dirty="0"/>
              <a:t>Strategic Partnerships</a:t>
            </a:r>
            <a:r>
              <a:rPr lang="en-US" dirty="0"/>
              <a:t>” </a:t>
            </a:r>
            <a:r>
              <a:rPr lang="en-US" i="1" dirty="0"/>
              <a:t>or</a:t>
            </a:r>
            <a:r>
              <a:rPr lang="en-US" dirty="0"/>
              <a:t> </a:t>
            </a:r>
            <a:r>
              <a:rPr lang="en-US" b="1" dirty="0" err="1"/>
              <a:t>WIIFM</a:t>
            </a:r>
            <a:r>
              <a:rPr lang="en-US" dirty="0"/>
              <a:t>?: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t</a:t>
            </a:r>
            <a:r>
              <a:rPr lang="en-US" sz="3200" dirty="0" smtClean="0"/>
              <a:t>o </a:t>
            </a:r>
            <a:r>
              <a:rPr lang="en-US" sz="3200" dirty="0"/>
              <a:t>enhance sales</a:t>
            </a:r>
          </a:p>
          <a:p>
            <a:pPr lvl="1"/>
            <a:r>
              <a:rPr lang="en-US" sz="3200" dirty="0"/>
              <a:t>to enhance or repair a public image</a:t>
            </a:r>
          </a:p>
          <a:p>
            <a:pPr lvl="1"/>
            <a:r>
              <a:rPr lang="en-US" sz="3200" dirty="0"/>
              <a:t>to boost employee morale</a:t>
            </a:r>
          </a:p>
          <a:p>
            <a:pPr lvl="1"/>
            <a:r>
              <a:rPr lang="en-US" sz="3200" dirty="0"/>
              <a:t>to enhance CEO or board image</a:t>
            </a:r>
          </a:p>
          <a:p>
            <a:pPr lvl="1"/>
            <a:r>
              <a:rPr lang="en-US" sz="3200" dirty="0"/>
              <a:t>to be associated with a mission or cause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5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Marketing</a:t>
            </a:r>
            <a:r>
              <a:rPr lang="en-US" dirty="0"/>
              <a:t> vs. </a:t>
            </a:r>
            <a:r>
              <a:rPr lang="en-US" b="1" dirty="0"/>
              <a:t>Philanthropic</a:t>
            </a:r>
            <a:r>
              <a:rPr lang="en-US" dirty="0"/>
              <a:t> </a:t>
            </a:r>
            <a:r>
              <a:rPr lang="en-US" b="1" dirty="0"/>
              <a:t>Funds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2438400" cy="3422316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81200"/>
            <a:ext cx="2438400" cy="2858348"/>
          </a:xfrm>
        </p:spPr>
      </p:pic>
    </p:spTree>
    <p:extLst>
      <p:ext uri="{BB962C8B-B14F-4D97-AF65-F5344CB8AC3E}">
        <p14:creationId xmlns:p14="http://schemas.microsoft.com/office/powerpoint/2010/main" val="95652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85800" y="2057400"/>
            <a:ext cx="7772400" cy="4038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Business Sweet Spot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>
              <a:buFont typeface="Calibri" panose="020F0502020204030204" pitchFamily="34" charset="0"/>
              <a:buChar char="‒"/>
            </a:pPr>
            <a:r>
              <a:rPr lang="en-US" dirty="0"/>
              <a:t>Multinational Corporation (no connection)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n-US" dirty="0"/>
              <a:t>Large chain</a:t>
            </a:r>
            <a:r>
              <a:rPr lang="en-US" i="1" dirty="0"/>
              <a:t> </a:t>
            </a:r>
            <a:r>
              <a:rPr lang="en-US" dirty="0"/>
              <a:t>with local presence but headquarters in another state (no connection)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n-US" dirty="0"/>
              <a:t>National company with plant or hub in your area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n-US" dirty="0"/>
              <a:t>Large public corporation with history of sponsorship you have a strong connection to 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n-US" dirty="0"/>
              <a:t>Large privately owned business you have strong connection to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n-US" dirty="0"/>
              <a:t>Medium privately owned business you have strong connection to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n-US" dirty="0"/>
              <a:t>Franchise owner – multiple stores or region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n-US" dirty="0"/>
              <a:t>Franchise owner – one large successful unit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n-US" dirty="0"/>
              <a:t>In-kind donation of true value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n-US" dirty="0"/>
              <a:t>Start up Business:  (Single person landscaping vs venture capital backed high tech in competitive market)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n-US" dirty="0"/>
              <a:t>New business/brand entering a crowded market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n-US" dirty="0"/>
              <a:t>Single franchise owner – new or small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n-US" dirty="0"/>
              <a:t>Mom &amp; Pop </a:t>
            </a:r>
            <a:r>
              <a:rPr lang="en-US" dirty="0" smtClean="0"/>
              <a:t>business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7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Identifying Prospects: </a:t>
            </a:r>
            <a:r>
              <a:rPr lang="en-US" sz="3100" dirty="0"/>
              <a:t>Sample sponsor list from large Greater Seattle </a:t>
            </a:r>
            <a:r>
              <a:rPr lang="en-US" sz="3100" dirty="0" smtClean="0"/>
              <a:t>area club:</a:t>
            </a:r>
            <a:r>
              <a:rPr lang="en-US" dirty="0"/>
              <a:t/>
            </a:r>
            <a:br>
              <a:rPr lang="en-US" dirty="0"/>
            </a:br>
            <a:endParaRPr lang="en-US" sz="1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Windows </a:t>
            </a:r>
            <a:r>
              <a:rPr lang="en-US" dirty="0"/>
              <a:t>Phone (jersey sponsor)</a:t>
            </a:r>
          </a:p>
          <a:p>
            <a:r>
              <a:rPr lang="en-US" dirty="0"/>
              <a:t>Redapt data center infrastructure and cloud solutions</a:t>
            </a:r>
          </a:p>
          <a:p>
            <a:r>
              <a:rPr lang="en-US" dirty="0"/>
              <a:t>XXX Soccer </a:t>
            </a:r>
            <a:r>
              <a:rPr lang="en-US" dirty="0" smtClean="0"/>
              <a:t>Stores</a:t>
            </a:r>
            <a:endParaRPr lang="en-US" dirty="0"/>
          </a:p>
          <a:p>
            <a:r>
              <a:rPr lang="en-US" dirty="0"/>
              <a:t>Nike</a:t>
            </a:r>
          </a:p>
          <a:p>
            <a:r>
              <a:rPr lang="en-US" dirty="0"/>
              <a:t>XXX Health Orthopedic</a:t>
            </a:r>
          </a:p>
          <a:p>
            <a:r>
              <a:rPr lang="en-US" dirty="0"/>
              <a:t>XXX Mortgage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Sample List Continued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XXX Healthcare (BROKERS) </a:t>
            </a:r>
          </a:p>
          <a:p>
            <a:r>
              <a:rPr lang="en-US" dirty="0"/>
              <a:t>Enterprise rental cars</a:t>
            </a:r>
          </a:p>
          <a:p>
            <a:r>
              <a:rPr lang="en-US" dirty="0"/>
              <a:t>Alaska Airways</a:t>
            </a:r>
          </a:p>
          <a:p>
            <a:r>
              <a:rPr lang="en-US" dirty="0" err="1"/>
              <a:t>XXXX</a:t>
            </a:r>
            <a:r>
              <a:rPr lang="en-US" dirty="0"/>
              <a:t> Consulting - business and technology consulting firm</a:t>
            </a:r>
          </a:p>
          <a:p>
            <a:r>
              <a:rPr lang="en-US" dirty="0"/>
              <a:t>Waste Management</a:t>
            </a:r>
          </a:p>
          <a:p>
            <a:r>
              <a:rPr lang="en-US" dirty="0"/>
              <a:t>Honda of XXX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Sample List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Touch Detailing</a:t>
            </a:r>
          </a:p>
          <a:p>
            <a:r>
              <a:rPr lang="en-US" dirty="0"/>
              <a:t>XXX Toyota</a:t>
            </a:r>
          </a:p>
          <a:p>
            <a:r>
              <a:rPr lang="en-US" dirty="0"/>
              <a:t>XXX Dentistry</a:t>
            </a:r>
          </a:p>
          <a:p>
            <a:r>
              <a:rPr lang="en-US" dirty="0"/>
              <a:t>XXX Construction</a:t>
            </a:r>
          </a:p>
          <a:p>
            <a:r>
              <a:rPr lang="en-US" dirty="0"/>
              <a:t>XXX Law Firm</a:t>
            </a:r>
          </a:p>
          <a:p>
            <a:r>
              <a:rPr lang="en-US" dirty="0"/>
              <a:t>XXX Marine - boats</a:t>
            </a:r>
          </a:p>
          <a:p>
            <a:r>
              <a:rPr lang="en-US" dirty="0"/>
              <a:t>Alaska Salmon Adventures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Sample List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XXX Photography</a:t>
            </a:r>
          </a:p>
          <a:p>
            <a:r>
              <a:rPr lang="en-US" dirty="0"/>
              <a:t>XXX Physical Therapy</a:t>
            </a:r>
          </a:p>
          <a:p>
            <a:r>
              <a:rPr lang="en-US" dirty="0"/>
              <a:t>XXX Home Medical</a:t>
            </a:r>
          </a:p>
          <a:p>
            <a:r>
              <a:rPr lang="en-US" dirty="0"/>
              <a:t>Max Muscle Nutrition</a:t>
            </a:r>
          </a:p>
          <a:p>
            <a:r>
              <a:rPr lang="en-US" dirty="0"/>
              <a:t>XXX Ridge Physical Therapy</a:t>
            </a:r>
          </a:p>
          <a:p>
            <a:r>
              <a:rPr lang="en-US" dirty="0"/>
              <a:t>XXX Windermere Real Estate</a:t>
            </a:r>
          </a:p>
          <a:p>
            <a:r>
              <a:rPr lang="en-US" dirty="0"/>
              <a:t>XXX Windermere Real </a:t>
            </a:r>
            <a:r>
              <a:rPr lang="en-US" dirty="0" smtClean="0"/>
              <a:t>Estate (2)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6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Sample List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Yogurt Land</a:t>
            </a:r>
          </a:p>
          <a:p>
            <a:r>
              <a:rPr lang="en-US" dirty="0"/>
              <a:t>XXX Software - Digital Marketing and Analytics solutions</a:t>
            </a:r>
          </a:p>
          <a:p>
            <a:r>
              <a:rPr lang="en-US" dirty="0"/>
              <a:t>XXX (RESTAURANT) on Main </a:t>
            </a:r>
            <a:r>
              <a:rPr lang="en-US" dirty="0" smtClean="0"/>
              <a:t>street</a:t>
            </a:r>
            <a:endParaRPr lang="en-US" dirty="0"/>
          </a:p>
          <a:p>
            <a:r>
              <a:rPr lang="en-US" dirty="0"/>
              <a:t>Ristorante </a:t>
            </a:r>
            <a:r>
              <a:rPr lang="en-US" dirty="0" err="1"/>
              <a:t>Paradiso</a:t>
            </a:r>
            <a:endParaRPr lang="en-US" dirty="0"/>
          </a:p>
          <a:p>
            <a:r>
              <a:rPr lang="en-US" dirty="0"/>
              <a:t>Grand Events Rental</a:t>
            </a:r>
          </a:p>
          <a:p>
            <a:r>
              <a:rPr lang="en-US" dirty="0"/>
              <a:t>XXX Real Estate </a:t>
            </a:r>
          </a:p>
          <a:p>
            <a:r>
              <a:rPr lang="en-US" dirty="0"/>
              <a:t>XXX Sports Chiropractic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Other Categories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&amp; Dish Providers </a:t>
            </a:r>
          </a:p>
          <a:p>
            <a:r>
              <a:rPr lang="en-US" dirty="0"/>
              <a:t>Local Bottlers </a:t>
            </a:r>
          </a:p>
          <a:p>
            <a:r>
              <a:rPr lang="en-US" dirty="0"/>
              <a:t>Hotels</a:t>
            </a:r>
          </a:p>
          <a:p>
            <a:r>
              <a:rPr lang="en-US" dirty="0"/>
              <a:t>Popular Tourist </a:t>
            </a:r>
            <a:r>
              <a:rPr lang="en-US" dirty="0" smtClean="0"/>
              <a:t>Destinations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i="1" dirty="0" smtClean="0"/>
              <a:t> Anything where people have a choice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Internal Preparation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r>
              <a:rPr lang="en-US" b="1" dirty="0"/>
              <a:t>Getting your ducks in a row</a:t>
            </a:r>
            <a:r>
              <a:rPr lang="en-US" dirty="0"/>
              <a:t>….</a:t>
            </a:r>
            <a:r>
              <a:rPr lang="en-US" i="1" dirty="0" smtClean="0"/>
              <a:t>or</a:t>
            </a:r>
            <a:r>
              <a:rPr lang="en-US" dirty="0" smtClean="0"/>
              <a:t>, </a:t>
            </a:r>
            <a:r>
              <a:rPr lang="en-US" i="1" dirty="0" smtClean="0"/>
              <a:t>you </a:t>
            </a:r>
            <a:r>
              <a:rPr lang="en-US" i="1" dirty="0"/>
              <a:t>have one chance to make a good first impression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Internal planning and communication is as important as external relations.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Q</a:t>
            </a:r>
            <a:r>
              <a:rPr lang="en-US" dirty="0" smtClean="0"/>
              <a:t>uestions </a:t>
            </a:r>
            <a:r>
              <a:rPr lang="en-US" dirty="0"/>
              <a:t>you should be able to </a:t>
            </a:r>
            <a:r>
              <a:rPr lang="en-US" dirty="0" smtClean="0"/>
              <a:t>answer and your elevator speech.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81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78139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454119"/>
              </p:ext>
            </p:extLst>
          </p:nvPr>
        </p:nvGraphicFramePr>
        <p:xfrm>
          <a:off x="1303020" y="3276440"/>
          <a:ext cx="6926580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4691"/>
                <a:gridCol w="5521889"/>
              </a:tblGrid>
              <a:tr h="23623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Dave Brown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Founding Partner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1002 Aurora Ave North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Suite 36 #279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Seattle, WA 98133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(206) 219-9443 x 102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Dave@ClubDevNet.com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www.ClubDevNet.com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03338" y="3276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Policies set and documented up front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17787" y="2204545"/>
            <a:ext cx="8368861" cy="4234781"/>
            <a:chOff x="417787" y="2204545"/>
            <a:chExt cx="8368861" cy="42347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787" y="2204545"/>
              <a:ext cx="2562922" cy="32212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066" y="3124200"/>
              <a:ext cx="4142273" cy="27640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83" r="17129"/>
            <a:stretch/>
          </p:blipFill>
          <p:spPr>
            <a:xfrm>
              <a:off x="5891048" y="3815189"/>
              <a:ext cx="2895600" cy="26241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213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Internal Preparation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Do We Do that’s </a:t>
            </a:r>
            <a:r>
              <a:rPr lang="en-US" dirty="0" smtClean="0"/>
              <a:t>Sponsor-Worthy?...or what in </a:t>
            </a:r>
            <a:r>
              <a:rPr lang="en-US" dirty="0"/>
              <a:t>your program or organization can be sponsored? 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smtClean="0"/>
              <a:t>Performing an </a:t>
            </a:r>
            <a:r>
              <a:rPr lang="en-US" b="1" dirty="0" smtClean="0"/>
              <a:t>Asset Inventory</a:t>
            </a:r>
            <a:r>
              <a:rPr lang="en-US" dirty="0" smtClean="0"/>
              <a:t>:  </a:t>
            </a:r>
            <a:r>
              <a:rPr lang="en-US" b="1" i="1" dirty="0" smtClean="0"/>
              <a:t>dissect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i="1" dirty="0"/>
              <a:t>quantify</a:t>
            </a:r>
            <a:r>
              <a:rPr lang="en-US" dirty="0"/>
              <a:t> your properties:  </a:t>
            </a:r>
            <a:r>
              <a:rPr lang="en-US" i="1" dirty="0"/>
              <a:t>programs, projects, people, media and events</a:t>
            </a:r>
            <a:endParaRPr lang="en-US" dirty="0"/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011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Traditional vs. Underserved Programs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85800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sz="7400" dirty="0">
              <a:solidFill>
                <a:srgbClr val="FF0000"/>
              </a:solidFill>
            </a:endParaRPr>
          </a:p>
          <a:p>
            <a:r>
              <a:rPr lang="en-US" sz="9600" dirty="0" smtClean="0">
                <a:solidFill>
                  <a:srgbClr val="FF0000"/>
                </a:solidFill>
              </a:rPr>
              <a:t>Traditional </a:t>
            </a:r>
            <a:r>
              <a:rPr lang="en-US" sz="9600" dirty="0">
                <a:solidFill>
                  <a:srgbClr val="FF0000"/>
                </a:solidFill>
              </a:rPr>
              <a:t>Program Strengths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Attractive</a:t>
            </a:r>
            <a:r>
              <a:rPr lang="en-US" b="1" i="1" dirty="0"/>
              <a:t> consumer</a:t>
            </a:r>
            <a:r>
              <a:rPr lang="en-US" dirty="0"/>
              <a:t> demographics</a:t>
            </a:r>
          </a:p>
          <a:p>
            <a:r>
              <a:rPr lang="en-US" dirty="0"/>
              <a:t>Business owners – executives in club</a:t>
            </a:r>
          </a:p>
          <a:p>
            <a:r>
              <a:rPr lang="en-US" dirty="0"/>
              <a:t>Connections through parents</a:t>
            </a:r>
          </a:p>
          <a:p>
            <a:r>
              <a:rPr lang="en-US" dirty="0"/>
              <a:t>More control over properties – uniforms, facilities, shelter signage, etc.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914399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solidFill>
                <a:srgbClr val="1208E2"/>
              </a:solidFill>
            </a:endParaRPr>
          </a:p>
          <a:p>
            <a:endParaRPr lang="en-US" dirty="0">
              <a:solidFill>
                <a:srgbClr val="1208E2"/>
              </a:solidFill>
            </a:endParaRPr>
          </a:p>
          <a:p>
            <a:endParaRPr lang="en-US" dirty="0" smtClean="0">
              <a:solidFill>
                <a:srgbClr val="1208E2"/>
              </a:solidFill>
            </a:endParaRPr>
          </a:p>
          <a:p>
            <a:endParaRPr lang="en-US" dirty="0">
              <a:solidFill>
                <a:srgbClr val="1208E2"/>
              </a:solidFill>
            </a:endParaRPr>
          </a:p>
          <a:p>
            <a:r>
              <a:rPr lang="en-US" sz="9600" dirty="0" smtClean="0">
                <a:solidFill>
                  <a:srgbClr val="1208E2"/>
                </a:solidFill>
              </a:rPr>
              <a:t>Urban </a:t>
            </a:r>
            <a:r>
              <a:rPr lang="en-US" sz="9600" dirty="0">
                <a:solidFill>
                  <a:srgbClr val="1208E2"/>
                </a:solidFill>
              </a:rPr>
              <a:t>Program Strengths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Compelling</a:t>
            </a:r>
            <a:r>
              <a:rPr lang="en-US" b="1" i="1" dirty="0"/>
              <a:t> participant</a:t>
            </a:r>
            <a:r>
              <a:rPr lang="en-US" dirty="0"/>
              <a:t> demographics</a:t>
            </a:r>
          </a:p>
          <a:p>
            <a:r>
              <a:rPr lang="en-US" dirty="0"/>
              <a:t>Compelling need &amp; story</a:t>
            </a:r>
          </a:p>
          <a:p>
            <a:r>
              <a:rPr lang="en-US" dirty="0"/>
              <a:t>Partnerships – including national affiliations</a:t>
            </a:r>
          </a:p>
          <a:p>
            <a:r>
              <a:rPr lang="en-US" dirty="0"/>
              <a:t>United Way – Day of Caring</a:t>
            </a:r>
          </a:p>
          <a:p>
            <a:r>
              <a:rPr lang="en-US"/>
              <a:t>“Annual report factor”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2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Research Objectives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Connections</a:t>
            </a:r>
          </a:p>
          <a:p>
            <a:endParaRPr lang="en-US" dirty="0"/>
          </a:p>
          <a:p>
            <a:r>
              <a:rPr lang="en-US" dirty="0" smtClean="0"/>
              <a:t>Prospect’s </a:t>
            </a:r>
            <a:r>
              <a:rPr lang="en-US" dirty="0"/>
              <a:t>marketing and sales </a:t>
            </a:r>
            <a:r>
              <a:rPr lang="en-US" dirty="0" smtClean="0"/>
              <a:t>objectives</a:t>
            </a:r>
          </a:p>
          <a:p>
            <a:endParaRPr lang="en-US" dirty="0"/>
          </a:p>
          <a:p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/>
              <a:t>initiatives, target audience(s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urrent sponsorship</a:t>
            </a:r>
          </a:p>
          <a:p>
            <a:endParaRPr lang="en-US" dirty="0"/>
          </a:p>
          <a:p>
            <a:r>
              <a:rPr lang="en-US" dirty="0"/>
              <a:t>O</a:t>
            </a:r>
            <a:r>
              <a:rPr lang="en-US" dirty="0" smtClean="0"/>
              <a:t>perational </a:t>
            </a:r>
            <a:r>
              <a:rPr lang="en-US" dirty="0"/>
              <a:t>areas / geography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6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Research Tools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Google/Google </a:t>
            </a:r>
            <a:r>
              <a:rPr lang="en-US" dirty="0"/>
              <a:t>Advanced Search/ Google Alerts</a:t>
            </a:r>
          </a:p>
          <a:p>
            <a:r>
              <a:rPr lang="en-US" dirty="0" smtClean="0"/>
              <a:t>LinkedIn</a:t>
            </a:r>
            <a:endParaRPr lang="en-US" dirty="0"/>
          </a:p>
          <a:p>
            <a:r>
              <a:rPr lang="en-US" dirty="0"/>
              <a:t>Top 100 business lists</a:t>
            </a:r>
          </a:p>
          <a:p>
            <a:r>
              <a:rPr lang="en-US" dirty="0"/>
              <a:t>Facebook</a:t>
            </a:r>
          </a:p>
          <a:p>
            <a:r>
              <a:rPr lang="en-US" i="1" dirty="0" smtClean="0"/>
              <a:t>Commercial tools</a:t>
            </a:r>
            <a:r>
              <a:rPr lang="en-US" dirty="0" smtClean="0"/>
              <a:t>:  </a:t>
            </a:r>
            <a:r>
              <a:rPr lang="en-US" dirty="0"/>
              <a:t>Does someone in your club have access to them? LexisNexis may be available through your public library, one of your board member’s work,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0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Basic Google Search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Google</a:t>
            </a:r>
            <a:r>
              <a:rPr lang="en-US" dirty="0" smtClean="0"/>
              <a:t> </a:t>
            </a:r>
            <a:r>
              <a:rPr lang="en-US" dirty="0"/>
              <a:t>–  </a:t>
            </a:r>
            <a:r>
              <a:rPr lang="en-US" dirty="0" smtClean="0"/>
              <a:t>for corporate </a:t>
            </a:r>
            <a:r>
              <a:rPr lang="en-US" dirty="0"/>
              <a:t>websites, annual reports, local news </a:t>
            </a:r>
            <a:r>
              <a:rPr lang="en-US" dirty="0" smtClean="0"/>
              <a:t>clippings, contact names: </a:t>
            </a: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0000CC"/>
                </a:solidFill>
              </a:rPr>
              <a:t>Name of company </a:t>
            </a:r>
          </a:p>
          <a:p>
            <a:pPr marL="0" indent="0" algn="ctr">
              <a:buNone/>
            </a:pPr>
            <a:r>
              <a:rPr lang="en-US" sz="3000" b="1" dirty="0">
                <a:solidFill>
                  <a:srgbClr val="0000CC"/>
                </a:solidFill>
              </a:rPr>
              <a:t>+</a:t>
            </a:r>
            <a:r>
              <a:rPr lang="en-US" sz="3000" dirty="0">
                <a:solidFill>
                  <a:srgbClr val="0000CC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0000CC"/>
                </a:solidFill>
              </a:rPr>
              <a:t>terms</a:t>
            </a:r>
            <a:r>
              <a:rPr lang="en-US" dirty="0">
                <a:solidFill>
                  <a:srgbClr val="0000CC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00CC"/>
                </a:solidFill>
              </a:rPr>
              <a:t>“community”, “community giving”, “social responsibility”, “giving”, “grants”, “sponsorship</a:t>
            </a:r>
            <a:r>
              <a:rPr lang="en-US" dirty="0" smtClean="0">
                <a:solidFill>
                  <a:srgbClr val="0000CC"/>
                </a:solidFill>
              </a:rPr>
              <a:t>”, “philanthropy”, “annual report”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How </a:t>
            </a:r>
            <a:r>
              <a:rPr lang="en-US" b="1" dirty="0"/>
              <a:t>to Discover and Create </a:t>
            </a:r>
            <a:r>
              <a:rPr lang="en-US" b="1" dirty="0" smtClean="0"/>
              <a:t>Connections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Families, managers, board members, </a:t>
            </a:r>
            <a:r>
              <a:rPr lang="en-US" dirty="0" smtClean="0"/>
              <a:t>coaches</a:t>
            </a:r>
          </a:p>
          <a:p>
            <a:endParaRPr lang="en-US" dirty="0"/>
          </a:p>
          <a:p>
            <a:r>
              <a:rPr lang="en-US" dirty="0"/>
              <a:t>Types of connections:  business (their own and B2B relationships), work and Rotary, etc. social, church, reading clubs, golf, tennis, skiing partners, etc…) 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Don’t expect your board or other </a:t>
            </a:r>
            <a:r>
              <a:rPr lang="en-US" dirty="0" smtClean="0"/>
              <a:t>volunteers </a:t>
            </a:r>
            <a:r>
              <a:rPr lang="en-US" dirty="0"/>
              <a:t>– </a:t>
            </a:r>
            <a:r>
              <a:rPr lang="en-US" i="1" dirty="0" smtClean="0"/>
              <a:t>to offer up or </a:t>
            </a:r>
            <a:r>
              <a:rPr lang="en-US" i="1" dirty="0"/>
              <a:t>even know</a:t>
            </a:r>
            <a:r>
              <a:rPr lang="en-US" dirty="0"/>
              <a:t> – without prompting and follow-up.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5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Approach</a:t>
            </a:r>
            <a:r>
              <a:rPr lang="en-US" dirty="0"/>
              <a:t>:  Your goal is a warm call; </a:t>
            </a:r>
            <a:r>
              <a:rPr lang="en-US" b="1" i="1" dirty="0"/>
              <a:t>never</a:t>
            </a:r>
            <a:r>
              <a:rPr lang="en-US" dirty="0"/>
              <a:t> a cold call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3918857" cy="27432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81400"/>
            <a:ext cx="4186990" cy="2743200"/>
          </a:xfrm>
        </p:spPr>
      </p:pic>
    </p:spTree>
    <p:extLst>
      <p:ext uri="{BB962C8B-B14F-4D97-AF65-F5344CB8AC3E}">
        <p14:creationId xmlns:p14="http://schemas.microsoft.com/office/powerpoint/2010/main" val="23441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Contacting Sponsors - WHO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300" dirty="0"/>
              <a:t>Local vs. national or regional budget</a:t>
            </a:r>
          </a:p>
          <a:p>
            <a:endParaRPr lang="en-US" sz="1700" dirty="0" smtClean="0"/>
          </a:p>
          <a:p>
            <a:pPr lvl="0"/>
            <a:r>
              <a:rPr lang="en-US" sz="4300" dirty="0"/>
              <a:t>Corporate Foundation Staff (in a large corporation)</a:t>
            </a:r>
          </a:p>
          <a:p>
            <a:pPr lvl="0"/>
            <a:endParaRPr lang="en-US" sz="1700" dirty="0"/>
          </a:p>
          <a:p>
            <a:pPr lvl="0"/>
            <a:r>
              <a:rPr lang="en-US" sz="3900" dirty="0"/>
              <a:t>Community Relations Officer (medium-size company)</a:t>
            </a:r>
          </a:p>
          <a:p>
            <a:pPr lvl="0"/>
            <a:endParaRPr lang="en-US" sz="1500" dirty="0"/>
          </a:p>
          <a:p>
            <a:pPr lvl="0"/>
            <a:r>
              <a:rPr lang="en-US" sz="4300" dirty="0" err="1"/>
              <a:t>HR</a:t>
            </a:r>
            <a:r>
              <a:rPr lang="en-US" sz="4300" dirty="0"/>
              <a:t> department/CEO’s executive assistant/secretary (small company)</a:t>
            </a:r>
          </a:p>
          <a:p>
            <a:pPr lvl="0"/>
            <a:endParaRPr lang="en-US" sz="1500" dirty="0"/>
          </a:p>
          <a:p>
            <a:pPr lvl="0"/>
            <a:r>
              <a:rPr lang="en-US" sz="4300" dirty="0"/>
              <a:t>Owner/CEO/CEO’s executive assistant/secretary (small to medium business)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0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Contacting Sponsors </a:t>
            </a:r>
            <a:r>
              <a:rPr lang="en-US" sz="4000" b="1" dirty="0" smtClean="0"/>
              <a:t>– WHEN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</a:t>
            </a:r>
            <a:r>
              <a:rPr lang="en-US" dirty="0" smtClean="0"/>
              <a:t>budgets set by January</a:t>
            </a:r>
            <a:r>
              <a:rPr lang="en-US" dirty="0"/>
              <a:t>, but sometimes quarterly or semi-annual requests allowed.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Also funds </a:t>
            </a:r>
            <a:r>
              <a:rPr lang="en-US" dirty="0"/>
              <a:t>maybe left over at end of fiscal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9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838200" y="70485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 smtClean="0"/>
              <a:t>Seattle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57400"/>
            <a:ext cx="7756071" cy="4343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14399" y="4800600"/>
            <a:ext cx="7756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423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Managing Prospects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Eventually </a:t>
            </a:r>
            <a:r>
              <a:rPr lang="en-US" dirty="0"/>
              <a:t>you will rule in and rule out.  Have an organized system to do so. 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CRM </a:t>
            </a:r>
            <a:r>
              <a:rPr lang="en-US" dirty="0"/>
              <a:t>(Customer Relationship Management) – </a:t>
            </a:r>
            <a:r>
              <a:rPr lang="en-US" dirty="0" smtClean="0"/>
              <a:t>Salesforce, etc.</a:t>
            </a:r>
          </a:p>
          <a:p>
            <a:endParaRPr lang="en-US" dirty="0"/>
          </a:p>
          <a:p>
            <a:r>
              <a:rPr lang="en-US" dirty="0"/>
              <a:t>Might be a volunteer in your club who would take this 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Speaking the </a:t>
            </a:r>
            <a:r>
              <a:rPr lang="en-US" b="1" dirty="0" smtClean="0"/>
              <a:t>Lingo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Assets – Property – Inventory - Event </a:t>
            </a:r>
          </a:p>
          <a:p>
            <a:r>
              <a:rPr lang="en-US" dirty="0"/>
              <a:t>Fulfillment </a:t>
            </a:r>
          </a:p>
          <a:p>
            <a:r>
              <a:rPr lang="en-US" dirty="0"/>
              <a:t>Return on Investment (ROI) </a:t>
            </a:r>
          </a:p>
          <a:p>
            <a:r>
              <a:rPr lang="en-US" dirty="0"/>
              <a:t>Activation / </a:t>
            </a:r>
            <a:r>
              <a:rPr lang="en-US" dirty="0" smtClean="0"/>
              <a:t>Leveraging (</a:t>
            </a:r>
            <a:r>
              <a:rPr lang="en-US" i="1" dirty="0" smtClean="0">
                <a:solidFill>
                  <a:srgbClr val="FF0000"/>
                </a:solidFill>
              </a:rPr>
              <a:t>examples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Cause </a:t>
            </a:r>
            <a:r>
              <a:rPr lang="en-US" dirty="0" smtClean="0"/>
              <a:t>Marketing (…minimum </a:t>
            </a:r>
            <a:r>
              <a:rPr lang="en-US" dirty="0"/>
              <a:t>guarantee) </a:t>
            </a:r>
            <a:endParaRPr lang="en-US" dirty="0" smtClean="0"/>
          </a:p>
          <a:p>
            <a:r>
              <a:rPr lang="en-US" dirty="0" smtClean="0"/>
              <a:t>Co-op: </a:t>
            </a:r>
            <a:r>
              <a:rPr lang="en-US" dirty="0"/>
              <a:t>The sharing of </a:t>
            </a:r>
            <a:r>
              <a:rPr lang="en-US" dirty="0" smtClean="0"/>
              <a:t>sponsorship costs </a:t>
            </a:r>
            <a:r>
              <a:rPr lang="en-US" dirty="0"/>
              <a:t>between a manufacturer and distributor or </a:t>
            </a:r>
            <a:r>
              <a:rPr lang="en-US" dirty="0" smtClean="0"/>
              <a:t>dealer.</a:t>
            </a:r>
          </a:p>
          <a:p>
            <a:r>
              <a:rPr lang="en-US" dirty="0" err="1" smtClean="0"/>
              <a:t>CPM</a:t>
            </a:r>
            <a:r>
              <a:rPr lang="en-US" dirty="0" smtClean="0"/>
              <a:t> </a:t>
            </a:r>
            <a:r>
              <a:rPr lang="en-US" dirty="0"/>
              <a:t>(cost per </a:t>
            </a:r>
            <a:r>
              <a:rPr lang="en-US" i="1" dirty="0"/>
              <a:t>thousand</a:t>
            </a:r>
            <a:r>
              <a:rPr lang="en-US" dirty="0"/>
              <a:t> impressions) or CPI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7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Speaking the Lingo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Customer/Brand </a:t>
            </a:r>
            <a:r>
              <a:rPr lang="en-US" dirty="0" smtClean="0"/>
              <a:t>Loyalty</a:t>
            </a:r>
          </a:p>
          <a:p>
            <a:r>
              <a:rPr lang="en-US" dirty="0" smtClean="0"/>
              <a:t>Demographics:  </a:t>
            </a:r>
            <a:r>
              <a:rPr lang="en-US" dirty="0"/>
              <a:t>Age, gender, life-cycle stage, income, education and occupation of consumers.</a:t>
            </a:r>
          </a:p>
          <a:p>
            <a:r>
              <a:rPr lang="en-US" dirty="0"/>
              <a:t>Psychographics: Attitudes and </a:t>
            </a:r>
            <a:r>
              <a:rPr lang="en-US" dirty="0" smtClean="0"/>
              <a:t>behavior.</a:t>
            </a:r>
          </a:p>
          <a:p>
            <a:r>
              <a:rPr lang="en-US" dirty="0" smtClean="0"/>
              <a:t>Hospitality</a:t>
            </a:r>
            <a:endParaRPr lang="en-US" dirty="0"/>
          </a:p>
          <a:p>
            <a:r>
              <a:rPr lang="en-US" dirty="0" smtClean="0"/>
              <a:t>In-Kind Sponsorship</a:t>
            </a:r>
          </a:p>
          <a:p>
            <a:r>
              <a:rPr lang="en-US" dirty="0" smtClean="0"/>
              <a:t>Premiums </a:t>
            </a:r>
            <a:r>
              <a:rPr lang="en-US" dirty="0"/>
              <a:t>(</a:t>
            </a:r>
            <a:r>
              <a:rPr lang="en-US" dirty="0" smtClean="0"/>
              <a:t>SWAG)</a:t>
            </a:r>
          </a:p>
          <a:p>
            <a:r>
              <a:rPr lang="en-US" dirty="0" smtClean="0"/>
              <a:t>Fair Market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9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Sponsorship Options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Club Sponsor</a:t>
            </a:r>
          </a:p>
          <a:p>
            <a:r>
              <a:rPr lang="en-US" dirty="0" smtClean="0"/>
              <a:t>Event Sponsor</a:t>
            </a:r>
            <a:endParaRPr lang="en-US" dirty="0"/>
          </a:p>
          <a:p>
            <a:r>
              <a:rPr lang="en-US" dirty="0"/>
              <a:t>Season or Series Sponsor</a:t>
            </a:r>
          </a:p>
          <a:p>
            <a:r>
              <a:rPr lang="en-US" dirty="0" smtClean="0"/>
              <a:t>Program </a:t>
            </a:r>
            <a:r>
              <a:rPr lang="en-US" dirty="0"/>
              <a:t>Sponsor</a:t>
            </a:r>
          </a:p>
          <a:p>
            <a:r>
              <a:rPr lang="en-US" dirty="0"/>
              <a:t>Presenting </a:t>
            </a:r>
            <a:r>
              <a:rPr lang="en-US" dirty="0" smtClean="0"/>
              <a:t>Sponsor</a:t>
            </a:r>
          </a:p>
          <a:p>
            <a:r>
              <a:rPr lang="en-US" dirty="0" smtClean="0"/>
              <a:t>Primary Sponsor</a:t>
            </a:r>
          </a:p>
          <a:p>
            <a:r>
              <a:rPr lang="en-US" dirty="0" smtClean="0"/>
              <a:t>Category Exclusivity</a:t>
            </a:r>
          </a:p>
          <a:p>
            <a:r>
              <a:rPr lang="en-US" dirty="0" smtClean="0"/>
              <a:t>Official Supplier…“</a:t>
            </a:r>
            <a:r>
              <a:rPr lang="en-US" i="1" dirty="0" smtClean="0"/>
              <a:t>pre-game </a:t>
            </a:r>
            <a:r>
              <a:rPr lang="en-US" i="1" dirty="0"/>
              <a:t>sports energy food</a:t>
            </a:r>
            <a:r>
              <a:rPr lang="en-US" dirty="0"/>
              <a:t>” vs </a:t>
            </a:r>
            <a:r>
              <a:rPr lang="en-US" dirty="0" smtClean="0"/>
              <a:t>“</a:t>
            </a:r>
            <a:r>
              <a:rPr lang="en-US" i="1" dirty="0" smtClean="0"/>
              <a:t>official </a:t>
            </a:r>
            <a:r>
              <a:rPr lang="en-US" i="1" dirty="0"/>
              <a:t>off field  snack</a:t>
            </a:r>
            <a:r>
              <a:rPr lang="en-US" dirty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17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How to determine value</a:t>
            </a:r>
            <a:r>
              <a:rPr lang="en-US" dirty="0"/>
              <a:t>/cost?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+</a:t>
            </a:r>
          </a:p>
          <a:p>
            <a:endParaRPr lang="en-US" dirty="0"/>
          </a:p>
          <a:p>
            <a:r>
              <a:rPr lang="en-US" dirty="0"/>
              <a:t>Comparative value – who are your peers and what are they charging?  What is the industry paying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b="1" i="1" dirty="0" smtClean="0"/>
              <a:t>Ultimately</a:t>
            </a:r>
            <a:r>
              <a:rPr lang="en-US" dirty="0" smtClean="0"/>
              <a:t> - what </a:t>
            </a:r>
            <a:r>
              <a:rPr lang="en-US" dirty="0"/>
              <a:t>will the market bear?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3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Sponsorship Materials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Preparing effective sponsorship </a:t>
            </a:r>
            <a:r>
              <a:rPr lang="en-US" dirty="0" smtClean="0"/>
              <a:t>materials</a:t>
            </a:r>
            <a:r>
              <a:rPr lang="en-US" i="1" dirty="0"/>
              <a:t> </a:t>
            </a:r>
            <a:r>
              <a:rPr lang="en-US" i="1" dirty="0" smtClean="0"/>
              <a:t>- the </a:t>
            </a:r>
            <a:r>
              <a:rPr lang="en-US" i="1" dirty="0"/>
              <a:t>more expensive the better?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What should be included</a:t>
            </a:r>
            <a:r>
              <a:rPr lang="en-US" dirty="0" smtClean="0"/>
              <a:t>?:</a:t>
            </a:r>
            <a:endParaRPr lang="en-US" dirty="0"/>
          </a:p>
          <a:p>
            <a:pPr marL="514350" lvl="0" indent="-514350">
              <a:spcAft>
                <a:spcPts val="600"/>
              </a:spcAft>
              <a:buFont typeface="+mj-lt"/>
              <a:buAutoNum type="alphaLcParenR"/>
            </a:pPr>
            <a:r>
              <a:rPr lang="en-US" dirty="0"/>
              <a:t>Summary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lphaLcParenR"/>
            </a:pPr>
            <a:r>
              <a:rPr lang="en-US" dirty="0"/>
              <a:t>Who you are, what you do, who you serve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lphaLcParenR"/>
            </a:pPr>
            <a:r>
              <a:rPr lang="en-US" dirty="0"/>
              <a:t>Demographics of your organizational base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lphaLcParenR"/>
            </a:pPr>
            <a:r>
              <a:rPr lang="en-US" dirty="0"/>
              <a:t>Description of your project, program or event and how you will make it </a:t>
            </a:r>
            <a:r>
              <a:rPr lang="en-US" dirty="0" smtClean="0"/>
              <a:t>happen, </a:t>
            </a:r>
            <a:r>
              <a:rPr lang="en-US" dirty="0" smtClean="0">
                <a:solidFill>
                  <a:srgbClr val="FF0000"/>
                </a:solidFill>
              </a:rPr>
              <a:t>it’s impact</a:t>
            </a:r>
            <a:endParaRPr lang="en-US" dirty="0">
              <a:solidFill>
                <a:srgbClr val="FF0000"/>
              </a:solidFill>
            </a:endParaRPr>
          </a:p>
          <a:p>
            <a:pPr marL="514350" lvl="0" indent="-514350">
              <a:spcAft>
                <a:spcPts val="600"/>
              </a:spcAft>
              <a:buFont typeface="+mj-lt"/>
              <a:buAutoNum type="alphaLcParenR"/>
            </a:pPr>
            <a:r>
              <a:rPr lang="en-US" dirty="0"/>
              <a:t>Be prepared to discuss price options and </a:t>
            </a:r>
            <a:r>
              <a:rPr lang="en-US" dirty="0" smtClean="0">
                <a:solidFill>
                  <a:srgbClr val="FF0000"/>
                </a:solidFill>
              </a:rPr>
              <a:t>package of </a:t>
            </a:r>
            <a:r>
              <a:rPr lang="en-US" dirty="0" smtClean="0"/>
              <a:t>benefits </a:t>
            </a:r>
            <a:r>
              <a:rPr lang="en-US" dirty="0"/>
              <a:t>but try and find out first what is important to them.  How? </a:t>
            </a:r>
            <a:r>
              <a:rPr lang="en-US" b="1" i="1" dirty="0">
                <a:solidFill>
                  <a:srgbClr val="FF0000"/>
                </a:solidFill>
              </a:rPr>
              <a:t>Ask!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lphaLcParenR"/>
            </a:pPr>
            <a:r>
              <a:rPr lang="en-US" dirty="0"/>
              <a:t>Contact information and next </a:t>
            </a:r>
            <a:r>
              <a:rPr lang="en-US" dirty="0" smtClean="0"/>
              <a:t>steps</a:t>
            </a:r>
            <a:endParaRPr lang="en-US" dirty="0"/>
          </a:p>
          <a:p>
            <a:pPr marL="514350" lvl="0" indent="-514350">
              <a:spcAft>
                <a:spcPts val="600"/>
              </a:spcAft>
              <a:buFont typeface="+mj-lt"/>
              <a:buAutoNum type="alphaLcParenR"/>
            </a:pPr>
            <a:r>
              <a:rPr lang="en-US" dirty="0"/>
              <a:t>Agreement and pledge forms– make it easy to give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Retaining Your Sponsor for the Long Term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planning now to retain your sponsors for the long-term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Simple, </a:t>
            </a:r>
            <a:r>
              <a:rPr lang="en-US" dirty="0" smtClean="0"/>
              <a:t>manageable fulfillment done well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Work to create multi-year agreements (uniform cycle, </a:t>
            </a:r>
            <a:r>
              <a:rPr lang="en-US" dirty="0" smtClean="0"/>
              <a:t>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9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Demographic Information </a:t>
            </a:r>
            <a:r>
              <a:rPr lang="en-US" b="1" dirty="0"/>
              <a:t>Sources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"</a:t>
            </a:r>
            <a:r>
              <a:rPr lang="en-US" b="1" i="1" dirty="0"/>
              <a:t>Hey, data </a:t>
            </a:r>
            <a:r>
              <a:rPr lang="en-US" b="1" i="1" dirty="0" err="1"/>
              <a:t>data</a:t>
            </a:r>
            <a:r>
              <a:rPr lang="en-US" b="1" i="1" dirty="0"/>
              <a:t> -- swing!", The hidden demographics of youth sports</a:t>
            </a:r>
            <a:r>
              <a:rPr lang="en-US" dirty="0"/>
              <a:t> (ESPN:  </a:t>
            </a:r>
            <a:r>
              <a:rPr lang="en-US" u="sng" dirty="0">
                <a:hlinkClick r:id="rId2"/>
              </a:rPr>
              <a:t>http://espn.go.com/espn/story/_/id/9469252/hidden-demographics-youth-sports-espn-magazine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i="1" dirty="0"/>
              <a:t>A Study Of World Cup Tweets Reveals Important Insights About the Demographics </a:t>
            </a:r>
            <a:r>
              <a:rPr lang="en-US" b="1" i="1" dirty="0" smtClean="0"/>
              <a:t>of </a:t>
            </a:r>
            <a:r>
              <a:rPr lang="en-US" b="1" i="1" dirty="0"/>
              <a:t>Soccer </a:t>
            </a:r>
            <a:r>
              <a:rPr lang="en-US" dirty="0"/>
              <a:t>(Business Insider): </a:t>
            </a:r>
            <a:r>
              <a:rPr lang="en-US" u="sng" dirty="0">
                <a:hlinkClick r:id="rId3"/>
              </a:rPr>
              <a:t>http://www.businessinsider.com/world-cup-demographics-2014-7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/>
              <a:t>“</a:t>
            </a:r>
            <a:r>
              <a:rPr lang="en-US" b="1" i="1" dirty="0"/>
              <a:t>Your client at youth soccer tournaments; Kick up buzz with players and families by sponsoring an event</a:t>
            </a:r>
            <a:r>
              <a:rPr lang="en-US" dirty="0"/>
              <a:t>”: </a:t>
            </a:r>
            <a:r>
              <a:rPr lang="en-US" u="sng" dirty="0">
                <a:hlinkClick r:id="rId4"/>
              </a:rPr>
              <a:t>http://www.medialifemagazine.com/your-client-at-youth-soccer-tournaments/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i="1" dirty="0"/>
              <a:t>US Youth Soccer Key Statistics</a:t>
            </a:r>
            <a:r>
              <a:rPr lang="en-US" dirty="0"/>
              <a:t>:  </a:t>
            </a:r>
            <a:r>
              <a:rPr lang="en-US" u="sng" dirty="0">
                <a:hlinkClick r:id="rId5"/>
              </a:rPr>
              <a:t>http://www.usyouthsoccer.org/media_kit/keystatistics/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i="1" dirty="0"/>
              <a:t>What Nielsen's 2013 Sports report says about soccer's future</a:t>
            </a:r>
            <a:r>
              <a:rPr lang="en-US" b="1" dirty="0"/>
              <a:t>: </a:t>
            </a:r>
            <a:r>
              <a:rPr lang="en-US" u="sng" dirty="0">
                <a:hlinkClick r:id="rId6"/>
              </a:rPr>
              <a:t>http://www.lagconfidential.com/2014/2/11/5403042/what-neilsons-2013-sports-report-says-about-soccers-future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</a:t>
            </a:r>
            <a:r>
              <a:rPr lang="en-US" dirty="0"/>
              <a:t>?</a:t>
            </a:r>
          </a:p>
        </p:txBody>
      </p:sp>
      <p:pic>
        <p:nvPicPr>
          <p:cNvPr id="4" name="Picture 5" descr="C:\Users\Owner\AppData\Local\Microsoft\Windows\Temporary Internet Files\Content.IE5\GLJ14W5B\MC900205436[1]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95400"/>
            <a:ext cx="2057400" cy="29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2600" y="4495800"/>
            <a:ext cx="65532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/>
              <a:t>The Five Secrets of Success for Efficient and Sustainable Volunteer Programs</a:t>
            </a:r>
            <a:r>
              <a:rPr lang="en-US" sz="2000" b="1" dirty="0" smtClean="0"/>
              <a:t>, Ruth Nicholson, Club Development Network</a:t>
            </a:r>
          </a:p>
          <a:p>
            <a:pPr algn="ctr"/>
            <a:r>
              <a:rPr lang="en-US" sz="2000" b="1" dirty="0" smtClean="0"/>
              <a:t>Fri 2:30 103B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6039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78139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81764"/>
              </p:ext>
            </p:extLst>
          </p:nvPr>
        </p:nvGraphicFramePr>
        <p:xfrm>
          <a:off x="1303020" y="3276440"/>
          <a:ext cx="6926580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4691"/>
                <a:gridCol w="5521889"/>
              </a:tblGrid>
              <a:tr h="23623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Dave Brown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Founding Partner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1002 Aurora Ave North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Suite 36 #279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Seattle, WA 98133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(206) 219-9443 x 102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Dave@ClubDevNet.com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www.ClubDevNet.com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03338" y="3276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8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7184"/>
            <a:ext cx="8106721" cy="6072216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1295400" y="990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Big Trees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3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09600" y="753984"/>
            <a:ext cx="8164147" cy="5723016"/>
            <a:chOff x="609600" y="753984"/>
            <a:chExt cx="8164147" cy="57230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753984"/>
              <a:ext cx="6580757" cy="4929216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295400" y="1187400"/>
              <a:ext cx="381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FF00"/>
                  </a:solidFill>
                </a:rPr>
                <a:t>Big Trees</a:t>
              </a:r>
              <a:endParaRPr lang="en-US" sz="4800" b="1" dirty="0">
                <a:solidFill>
                  <a:srgbClr val="FFFF00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2743200"/>
              <a:ext cx="7706947" cy="3733800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581400" y="3033926"/>
              <a:ext cx="4343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FF00"/>
                  </a:solidFill>
                </a:rPr>
                <a:t>Big Planes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85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357084"/>
            <a:ext cx="8164147" cy="5723016"/>
            <a:chOff x="609600" y="753984"/>
            <a:chExt cx="8164147" cy="57230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753984"/>
              <a:ext cx="6580757" cy="4929216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295400" y="1187400"/>
              <a:ext cx="381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FF00"/>
                  </a:solidFill>
                </a:rPr>
                <a:t>Big Forests</a:t>
              </a:r>
              <a:endParaRPr lang="en-US" sz="4800" b="1" dirty="0">
                <a:solidFill>
                  <a:srgbClr val="FFFF00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2743200"/>
              <a:ext cx="7706947" cy="3733800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581400" y="3033926"/>
              <a:ext cx="4343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FF00"/>
                  </a:solidFill>
                </a:rPr>
                <a:t>Big Planes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44" y="914872"/>
            <a:ext cx="6158955" cy="3444308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743200" y="32004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Big </a:t>
            </a:r>
            <a:r>
              <a:rPr lang="en-US" sz="4800" b="1" dirty="0">
                <a:solidFill>
                  <a:srgbClr val="FFFF00"/>
                </a:solidFill>
              </a:rPr>
              <a:t>Computers</a:t>
            </a:r>
          </a:p>
        </p:txBody>
      </p:sp>
    </p:spTree>
    <p:extLst>
      <p:ext uri="{BB962C8B-B14F-4D97-AF65-F5344CB8AC3E}">
        <p14:creationId xmlns:p14="http://schemas.microsoft.com/office/powerpoint/2010/main" val="40682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357084"/>
            <a:ext cx="8534399" cy="5723016"/>
            <a:chOff x="0" y="357084"/>
            <a:chExt cx="8534399" cy="5723016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357084"/>
              <a:ext cx="8164147" cy="5723016"/>
              <a:chOff x="609600" y="753984"/>
              <a:chExt cx="8164147" cy="572301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" y="753984"/>
                <a:ext cx="6580757" cy="4929216"/>
              </a:xfrm>
              <a:prstGeom prst="rect">
                <a:avLst/>
              </a:prstGeom>
              <a:ln w="57150">
                <a:solidFill>
                  <a:srgbClr val="FFFF00"/>
                </a:solidFill>
              </a:ln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295400" y="1187400"/>
                <a:ext cx="381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FFFF00"/>
                    </a:solidFill>
                  </a:rPr>
                  <a:t>Big Forests</a:t>
                </a:r>
                <a:endParaRPr lang="en-US" sz="4800" b="1" dirty="0">
                  <a:solidFill>
                    <a:srgbClr val="FFFF00"/>
                  </a:solidFill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6800" y="2743200"/>
                <a:ext cx="7706947" cy="3733800"/>
              </a:xfrm>
              <a:prstGeom prst="rect">
                <a:avLst/>
              </a:prstGeom>
              <a:ln w="57150">
                <a:solidFill>
                  <a:srgbClr val="FFFF00"/>
                </a:solidFill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581400" y="3033926"/>
                <a:ext cx="4343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FF00"/>
                    </a:solidFill>
                  </a:rPr>
                  <a:t>Big Planes</a:t>
                </a: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5444" y="914872"/>
              <a:ext cx="6158955" cy="3444308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743200" y="3200400"/>
              <a:ext cx="518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FF00"/>
                  </a:solidFill>
                </a:rPr>
                <a:t>Big </a:t>
              </a:r>
              <a:r>
                <a:rPr lang="en-US" sz="4800" b="1" dirty="0">
                  <a:solidFill>
                    <a:srgbClr val="FFFF00"/>
                  </a:solidFill>
                </a:rPr>
                <a:t>Computers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757" y="2012097"/>
              <a:ext cx="4916467" cy="3474303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219200" y="4359180"/>
              <a:ext cx="4114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FF00"/>
                  </a:solidFill>
                </a:rPr>
                <a:t>Big S</a:t>
              </a:r>
              <a:r>
                <a:rPr lang="en-US" sz="4800" dirty="0" smtClean="0">
                  <a:solidFill>
                    <a:srgbClr val="FFFF00"/>
                  </a:solidFill>
                </a:rPr>
                <a:t>to</a:t>
              </a:r>
              <a:r>
                <a:rPr lang="en-US" sz="4800" b="1" dirty="0" smtClean="0">
                  <a:solidFill>
                    <a:srgbClr val="FFFF00"/>
                  </a:solidFill>
                </a:rPr>
                <a:t>res</a:t>
              </a:r>
              <a:endParaRPr lang="en-US" sz="48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39858"/>
            <a:ext cx="2349774" cy="156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52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130439"/>
            <a:ext cx="8534399" cy="6215064"/>
            <a:chOff x="0" y="130439"/>
            <a:chExt cx="8534399" cy="6215064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357084"/>
              <a:ext cx="8534399" cy="5723016"/>
              <a:chOff x="0" y="357084"/>
              <a:chExt cx="8534399" cy="5723016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0" y="357084"/>
                <a:ext cx="8164147" cy="5723016"/>
                <a:chOff x="609600" y="753984"/>
                <a:chExt cx="8164147" cy="5723016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9600" y="753984"/>
                  <a:ext cx="6580757" cy="4929216"/>
                </a:xfrm>
                <a:prstGeom prst="rect">
                  <a:avLst/>
                </a:prstGeom>
                <a:ln w="57150">
                  <a:solidFill>
                    <a:srgbClr val="FFFF00"/>
                  </a:solidFill>
                </a:ln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1295400" y="1187400"/>
                  <a:ext cx="38100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rgbClr val="FFFF00"/>
                      </a:solidFill>
                    </a:rPr>
                    <a:t>Big Forests</a:t>
                  </a:r>
                  <a:endParaRPr lang="en-US" sz="4800" b="1" dirty="0">
                    <a:solidFill>
                      <a:srgbClr val="FFFF00"/>
                    </a:solidFill>
                  </a:endParaRPr>
                </a:p>
              </p:txBody>
            </p:sp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6800" y="2743200"/>
                  <a:ext cx="7706947" cy="3733800"/>
                </a:xfrm>
                <a:prstGeom prst="rect">
                  <a:avLst/>
                </a:prstGeom>
                <a:ln w="57150">
                  <a:solidFill>
                    <a:srgbClr val="FFFF00"/>
                  </a:solidFill>
                </a:ln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3581400" y="3033926"/>
                  <a:ext cx="43434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FFFF00"/>
                      </a:solidFill>
                    </a:rPr>
                    <a:t>Big Planes</a:t>
                  </a:r>
                </a:p>
              </p:txBody>
            </p:sp>
          </p:grp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5444" y="914872"/>
                <a:ext cx="6158955" cy="3444308"/>
              </a:xfrm>
              <a:prstGeom prst="rect">
                <a:avLst/>
              </a:prstGeom>
              <a:ln w="57150">
                <a:solidFill>
                  <a:srgbClr val="FFFF00"/>
                </a:solidFill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743200" y="3200400"/>
                <a:ext cx="5181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FFFF00"/>
                    </a:solidFill>
                  </a:rPr>
                  <a:t>Big </a:t>
                </a:r>
                <a:r>
                  <a:rPr lang="en-US" sz="4800" b="1" dirty="0">
                    <a:solidFill>
                      <a:srgbClr val="FFFF00"/>
                    </a:solidFill>
                  </a:rPr>
                  <a:t>Computers</a:t>
                </a: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757" y="2012097"/>
                <a:ext cx="4916467" cy="3474303"/>
              </a:xfrm>
              <a:prstGeom prst="rect">
                <a:avLst/>
              </a:prstGeom>
              <a:ln w="57150">
                <a:solidFill>
                  <a:srgbClr val="FFFF00"/>
                </a:solidFill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219200" y="4359180"/>
                <a:ext cx="4114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FFFF00"/>
                    </a:solidFill>
                  </a:rPr>
                  <a:t>Big Stores</a:t>
                </a:r>
                <a:endParaRPr lang="en-US" sz="4800" b="1" dirty="0">
                  <a:solidFill>
                    <a:srgbClr val="FFFF00"/>
                  </a:solidFill>
                </a:endParaRP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675" y="130439"/>
              <a:ext cx="3935082" cy="6215064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3581400" y="4774678"/>
              <a:ext cx="2286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FF00"/>
                  </a:solidFill>
                </a:rPr>
                <a:t>Big Coffee</a:t>
              </a:r>
              <a:endParaRPr lang="en-US" sz="48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48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2734</TotalTime>
  <Words>1623</Words>
  <Application>Microsoft Office PowerPoint</Application>
  <PresentationFormat>On-screen Show (4:3)</PresentationFormat>
  <Paragraphs>310</Paragraphs>
  <Slides>49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Locating and Approaching Sponsors</vt:lpstr>
      <vt:lpstr>Dave Brown</vt:lpstr>
      <vt:lpstr>PowerPoint Presentation</vt:lpstr>
      <vt:lpstr>Seattle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Sponsorship Basics </vt:lpstr>
      <vt:lpstr>What can sponsorship funds be used for? </vt:lpstr>
      <vt:lpstr>  Sponsorship Funds Can Requested for and Applied To:  </vt:lpstr>
      <vt:lpstr>Sponsorship Funds Can Requested for and Applied To:</vt:lpstr>
      <vt:lpstr>Sponsorship Funds Can Requested for and Applied To:</vt:lpstr>
      <vt:lpstr>Understanding Sponsors</vt:lpstr>
      <vt:lpstr>“Strategic Partnerships” or WIIFM?:   </vt:lpstr>
      <vt:lpstr>Marketing vs. Philanthropic Funds </vt:lpstr>
      <vt:lpstr>The Business Sweet Spot  </vt:lpstr>
      <vt:lpstr>Identifying Prospects: Sample sponsor list from large Greater Seattle area club: </vt:lpstr>
      <vt:lpstr>Sample List Continued</vt:lpstr>
      <vt:lpstr>Sample List Continued</vt:lpstr>
      <vt:lpstr>Sample List Continued</vt:lpstr>
      <vt:lpstr>Sample List Continued</vt:lpstr>
      <vt:lpstr>Other Categories: </vt:lpstr>
      <vt:lpstr>Internal Preparation</vt:lpstr>
      <vt:lpstr>Policies set and documented up front!</vt:lpstr>
      <vt:lpstr>Internal Preparation </vt:lpstr>
      <vt:lpstr>Traditional vs. Underserved Programs</vt:lpstr>
      <vt:lpstr> Research Objectives </vt:lpstr>
      <vt:lpstr>Research Tools</vt:lpstr>
      <vt:lpstr>Basic Google Search </vt:lpstr>
      <vt:lpstr> How to Discover and Create Connections  </vt:lpstr>
      <vt:lpstr>Approach:  Your goal is a warm call; never a cold call</vt:lpstr>
      <vt:lpstr>Contacting Sponsors - WHO</vt:lpstr>
      <vt:lpstr>Contacting Sponsors – WHEN</vt:lpstr>
      <vt:lpstr>Managing Prospects</vt:lpstr>
      <vt:lpstr>Speaking the Lingo </vt:lpstr>
      <vt:lpstr>Speaking the Lingo</vt:lpstr>
      <vt:lpstr>Sponsorship Options</vt:lpstr>
      <vt:lpstr>How to determine value/cost?   </vt:lpstr>
      <vt:lpstr>Sponsorship Materials </vt:lpstr>
      <vt:lpstr>Retaining Your Sponsor for the Long Term </vt:lpstr>
      <vt:lpstr>Demographic Information Sources </vt:lpstr>
      <vt:lpstr>Questions?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Moseley</dc:creator>
  <cp:lastModifiedBy>Owner</cp:lastModifiedBy>
  <cp:revision>88</cp:revision>
  <cp:lastPrinted>2015-01-13T02:26:04Z</cp:lastPrinted>
  <dcterms:created xsi:type="dcterms:W3CDTF">2010-11-03T19:42:31Z</dcterms:created>
  <dcterms:modified xsi:type="dcterms:W3CDTF">2015-03-30T16:58:17Z</dcterms:modified>
</cp:coreProperties>
</file>