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267" r:id="rId5"/>
    <p:sldId id="261" r:id="rId6"/>
    <p:sldId id="257" r:id="rId7"/>
    <p:sldId id="259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274" y="0"/>
            <a:ext cx="3761453" cy="1371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65" y="5943600"/>
            <a:ext cx="2507635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xkick@yahoo.com" TargetMode="External"/><Relationship Id="rId2" Type="http://schemas.openxmlformats.org/officeDocument/2006/relationships/hyperlink" Target="mailto:rporetti@comcast.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ussoccerfoundation.org/events/urban-soccer-symposium/" TargetMode="External"/><Relationship Id="rId4" Type="http://schemas.openxmlformats.org/officeDocument/2006/relationships/hyperlink" Target="mailto:spickens@ussoccerfoundation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40" y="1895146"/>
            <a:ext cx="9144000" cy="1641490"/>
          </a:xfrm>
        </p:spPr>
        <p:txBody>
          <a:bodyPr/>
          <a:lstStyle/>
          <a:p>
            <a:pPr algn="ctr"/>
            <a:r>
              <a:rPr lang="en-US" dirty="0"/>
              <a:t>Bridging the Gap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740" y="3430424"/>
            <a:ext cx="9144000" cy="75402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non-profits and state associations leveraging resources to serve non-traditional soccer communities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719954" y="4871462"/>
            <a:ext cx="9144000" cy="16965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1"/>
                </a:solidFill>
              </a:rPr>
              <a:t>Robert Poretti, Soccer Across America</a:t>
            </a:r>
          </a:p>
          <a:p>
            <a:r>
              <a:rPr lang="en-US" sz="2000" dirty="0">
                <a:solidFill>
                  <a:schemeClr val="tx1"/>
                </a:solidFill>
              </a:rPr>
              <a:t>Marc Maxey, Soccer Across America</a:t>
            </a:r>
          </a:p>
          <a:p>
            <a:r>
              <a:rPr lang="en-US" sz="2000" dirty="0">
                <a:solidFill>
                  <a:schemeClr val="tx1"/>
                </a:solidFill>
              </a:rPr>
              <a:t>Sarah Pickens, U.S. Soccer Foundation  </a:t>
            </a:r>
          </a:p>
        </p:txBody>
      </p:sp>
    </p:spTree>
    <p:extLst>
      <p:ext uri="{BB962C8B-B14F-4D97-AF65-F5344CB8AC3E}">
        <p14:creationId xmlns:p14="http://schemas.microsoft.com/office/powerpoint/2010/main" val="874501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438" y="2400661"/>
            <a:ext cx="7637500" cy="2661534"/>
          </a:xfrm>
        </p:spPr>
        <p:txBody>
          <a:bodyPr>
            <a:normAutofit/>
          </a:bodyPr>
          <a:lstStyle/>
          <a:p>
            <a:r>
              <a:rPr lang="en-US" dirty="0"/>
              <a:t>Successful examples from the audience </a:t>
            </a:r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Examples of current obstacles faced in the process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Determine 2-3 immediate next steps 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1085" y="0"/>
            <a:ext cx="116138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/>
              <a:t>Leveraging Partner Resources to Address the Gap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17579" y="1171678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i="1" dirty="0">
                <a:solidFill>
                  <a:schemeClr val="tx2"/>
                </a:solidFill>
              </a:rPr>
              <a:t>Determine barriers and discuss potential solutions</a:t>
            </a:r>
          </a:p>
        </p:txBody>
      </p:sp>
    </p:spTree>
    <p:extLst>
      <p:ext uri="{BB962C8B-B14F-4D97-AF65-F5344CB8AC3E}">
        <p14:creationId xmlns:p14="http://schemas.microsoft.com/office/powerpoint/2010/main" val="132251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189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476833"/>
            <a:ext cx="10233800" cy="515021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Robert Poretti: </a:t>
            </a:r>
            <a:r>
              <a:rPr lang="en-US" sz="2600" dirty="0">
                <a:solidFill>
                  <a:schemeClr val="tx1"/>
                </a:solidFill>
                <a:hlinkClick r:id="rId2"/>
              </a:rPr>
              <a:t>rporetti@comcast.net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r>
              <a:rPr lang="en-US" sz="2600" dirty="0">
                <a:solidFill>
                  <a:schemeClr val="tx1"/>
                </a:solidFill>
              </a:rPr>
              <a:t>Marc Maxey: </a:t>
            </a:r>
            <a:r>
              <a:rPr lang="en-US" sz="2600" dirty="0">
                <a:solidFill>
                  <a:schemeClr val="tx1"/>
                </a:solidFill>
                <a:hlinkClick r:id="rId3"/>
              </a:rPr>
              <a:t>maxkick@yahoo.com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r>
              <a:rPr lang="en-US" sz="2600" dirty="0">
                <a:solidFill>
                  <a:schemeClr val="tx1"/>
                </a:solidFill>
              </a:rPr>
              <a:t>Sarah Pickens: </a:t>
            </a:r>
            <a:r>
              <a:rPr lang="en-US" sz="2600" dirty="0">
                <a:solidFill>
                  <a:schemeClr val="tx1"/>
                </a:solidFill>
                <a:hlinkClick r:id="rId4"/>
              </a:rPr>
              <a:t>spickens@ussoccerfoundation.org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Take note! Join us at the 2017 Urban Soccer Symposium for more                                   in depth dialogue - April 27-30, Washington, D.C.! </a:t>
            </a:r>
          </a:p>
          <a:p>
            <a:pPr marL="0" indent="0">
              <a:buNone/>
            </a:pPr>
            <a:r>
              <a:rPr lang="en-US" sz="2600" dirty="0">
                <a:hlinkClick r:id="rId5" action="ppaction://hlinkfile"/>
              </a:rPr>
              <a:t>ussoccerfoundation.org/events/urban-soccer-symposium/</a:t>
            </a:r>
            <a:endParaRPr lang="en-US" sz="2600" dirty="0"/>
          </a:p>
        </p:txBody>
      </p:sp>
      <p:pic>
        <p:nvPicPr>
          <p:cNvPr id="4098" name="Picture 2" descr="Save The Da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593" y="3112726"/>
            <a:ext cx="4757639" cy="202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17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442"/>
            <a:ext cx="10515600" cy="1325563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Bridging the Gap concept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Discuss how to map partnerships and how to leverage partner resources to address the gap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Determine barriers and discuss potential solutions</a:t>
            </a:r>
          </a:p>
        </p:txBody>
      </p:sp>
    </p:spTree>
    <p:extLst>
      <p:ext uri="{BB962C8B-B14F-4D97-AF65-F5344CB8AC3E}">
        <p14:creationId xmlns:p14="http://schemas.microsoft.com/office/powerpoint/2010/main" val="194435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889" y="0"/>
            <a:ext cx="1130273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Understand the Bridging the Gap Concept</a:t>
            </a:r>
          </a:p>
        </p:txBody>
      </p:sp>
      <p:pic>
        <p:nvPicPr>
          <p:cNvPr id="4" name="Char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664" y="1945212"/>
            <a:ext cx="7358884" cy="419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37821" y="1191187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i="1" dirty="0">
                <a:solidFill>
                  <a:schemeClr val="tx2"/>
                </a:solidFill>
              </a:rPr>
              <a:t>Stagnated Growth</a:t>
            </a:r>
          </a:p>
        </p:txBody>
      </p:sp>
    </p:spTree>
    <p:extLst>
      <p:ext uri="{BB962C8B-B14F-4D97-AF65-F5344CB8AC3E}">
        <p14:creationId xmlns:p14="http://schemas.microsoft.com/office/powerpoint/2010/main" val="155373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337821" y="1191187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i="1" dirty="0">
                <a:solidFill>
                  <a:schemeClr val="tx2"/>
                </a:solidFill>
              </a:rPr>
              <a:t>Demand Exists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23027" y="2026763"/>
            <a:ext cx="10240200" cy="4546126"/>
          </a:xfrm>
        </p:spPr>
        <p:txBody>
          <a:bodyPr>
            <a:normAutofit/>
          </a:bodyPr>
          <a:lstStyle/>
          <a:p>
            <a:r>
              <a:rPr lang="en-US" sz="2400" dirty="0"/>
              <a:t>10.2 million children participate in afterschool programming</a:t>
            </a:r>
          </a:p>
          <a:p>
            <a:r>
              <a:rPr lang="en-US" sz="2400" dirty="0"/>
              <a:t>Nearly 1 in 4 families (23%) has a child enrolled in afterschool programming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19.4 million children (41%) not currently enrolled, would be enrolled if a program were available to them </a:t>
            </a:r>
          </a:p>
          <a:p>
            <a:pPr marL="0" indent="0">
              <a:buNone/>
            </a:pPr>
            <a:r>
              <a:rPr lang="en-US" sz="1600" i="1" dirty="0"/>
              <a:t>* Data from Afterschool Alliance National Report</a:t>
            </a:r>
          </a:p>
          <a:p>
            <a:pPr marL="0" indent="0">
              <a:buNone/>
            </a:pPr>
            <a:r>
              <a:rPr lang="en-US" sz="1600" dirty="0"/>
              <a:t>* </a:t>
            </a:r>
            <a:r>
              <a:rPr lang="en-US" sz="1600" i="1" dirty="0"/>
              <a:t>List of</a:t>
            </a:r>
            <a:r>
              <a:rPr lang="en-US" sz="1600" dirty="0"/>
              <a:t> </a:t>
            </a:r>
            <a:r>
              <a:rPr lang="en-US" sz="1600" i="1" dirty="0"/>
              <a:t>Youth Serving Organizations above is not all inclusive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631596" y="3017479"/>
            <a:ext cx="10731631" cy="17428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http://legis.wisconsin.gov/eupdates/sen24/2015/1.8.15/boys%20and%20girls%20clu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00" y="3263397"/>
            <a:ext cx="1661487" cy="109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280366" y="4230669"/>
            <a:ext cx="1271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4,000,000</a:t>
            </a:r>
          </a:p>
        </p:txBody>
      </p:sp>
      <p:pic>
        <p:nvPicPr>
          <p:cNvPr id="20" name="Picture 4" descr="http://ccimages.ymca-cnw.org/Coyle%20Cares%20Assets/NEW%20YMCA%20BRANDING/LOGOS/Logo_red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127" y="3114096"/>
            <a:ext cx="1603019" cy="121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253002" y="4246556"/>
            <a:ext cx="1277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9,000,000</a:t>
            </a:r>
          </a:p>
        </p:txBody>
      </p:sp>
      <p:pic>
        <p:nvPicPr>
          <p:cNvPr id="22" name="Picture 6" descr="http://bloximages.chicago2.vip.townnews.com/kokomoperspective.com/content/tncms/assets/v3/editorial/0/61/061fefec-3480-11e3-bb74-001a4bcf887a/525b640c665f3.preview-300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485" y="3096632"/>
            <a:ext cx="1194121" cy="12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394468" y="4339237"/>
            <a:ext cx="1263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1,000,000</a:t>
            </a:r>
          </a:p>
        </p:txBody>
      </p:sp>
      <p:pic>
        <p:nvPicPr>
          <p:cNvPr id="24" name="Picture 23" descr="http://www.mocharterschools.org/wp-content/uploads/2011/09/National-Alliance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272" y="3220924"/>
            <a:ext cx="1837832" cy="1095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9662973" y="4306458"/>
            <a:ext cx="1192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360,000+</a:t>
            </a:r>
          </a:p>
        </p:txBody>
      </p:sp>
      <p:pic>
        <p:nvPicPr>
          <p:cNvPr id="26" name="Picture 8" descr="http://www.communitiesinschools.org/static/redesign/res/logo-ci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853" y="3144614"/>
            <a:ext cx="1267465" cy="116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7275294" y="4306458"/>
            <a:ext cx="1255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1,200,000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93889" y="0"/>
            <a:ext cx="1130273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Understand the Bridging the Gap Concept</a:t>
            </a:r>
          </a:p>
        </p:txBody>
      </p:sp>
    </p:spTree>
    <p:extLst>
      <p:ext uri="{BB962C8B-B14F-4D97-AF65-F5344CB8AC3E}">
        <p14:creationId xmlns:p14="http://schemas.microsoft.com/office/powerpoint/2010/main" val="197881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nccp.org/publications/images/age6-11-2015-fig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708" y="2045530"/>
            <a:ext cx="6082596" cy="45371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427006" y="1142837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i="1" dirty="0">
                <a:solidFill>
                  <a:schemeClr val="tx2"/>
                </a:solidFill>
              </a:rPr>
              <a:t>Increase Accessibility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3889" y="0"/>
            <a:ext cx="1130273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Understand the Bridging the Gap Concept</a:t>
            </a:r>
          </a:p>
        </p:txBody>
      </p:sp>
    </p:spTree>
    <p:extLst>
      <p:ext uri="{BB962C8B-B14F-4D97-AF65-F5344CB8AC3E}">
        <p14:creationId xmlns:p14="http://schemas.microsoft.com/office/powerpoint/2010/main" val="257856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“Bridging the Gap”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/>
              <a:t>Financial: growing discrepancies in resources available to youth serving organizations between the ends of the financial spectrum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600" dirty="0"/>
              <a:t>Cultural: challenges of traditional youth soccer models to apply to all communities outside of the upper/middle class suburbs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600" dirty="0"/>
              <a:t>Programming: discrepancies in programming made available to different communities at all levels of play (youth/adult, recreational/competitive)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600" dirty="0"/>
              <a:t>Inclusion: lack of diversity in leadership roles guiding youth soccer on local, regional, state, and national levels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1900" i="1" dirty="0"/>
              <a:t>      </a:t>
            </a:r>
            <a:r>
              <a:rPr lang="en-US" sz="1700" i="1" dirty="0"/>
              <a:t>* Courtesy of Nick Lusson, ED, NorCal Premier Soccer Foundation</a:t>
            </a:r>
          </a:p>
        </p:txBody>
      </p:sp>
    </p:spTree>
    <p:extLst>
      <p:ext uri="{BB962C8B-B14F-4D97-AF65-F5344CB8AC3E}">
        <p14:creationId xmlns:p14="http://schemas.microsoft.com/office/powerpoint/2010/main" val="1677769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427" y="2221551"/>
            <a:ext cx="102338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your “sphere of influence”?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What is your “community”?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Who are your current/ potential partner(s)?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What are your current/ future goals?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What are the current/ future goals of your partner(s)?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Where do they align?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88527" y="-790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Mapping Partnership Opportunities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27006" y="1246532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i="1" dirty="0">
                <a:solidFill>
                  <a:schemeClr val="tx2"/>
                </a:solidFill>
              </a:rPr>
              <a:t>Leveraging Partner Resources to Address the Gap</a:t>
            </a:r>
          </a:p>
        </p:txBody>
      </p:sp>
    </p:spTree>
    <p:extLst>
      <p:ext uri="{BB962C8B-B14F-4D97-AF65-F5344CB8AC3E}">
        <p14:creationId xmlns:p14="http://schemas.microsoft.com/office/powerpoint/2010/main" val="367187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independent health found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019" y="2847690"/>
            <a:ext cx="3560577" cy="166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u.s. soccer foundatio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31" y="2847690"/>
            <a:ext cx="1992174" cy="1575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uffalo soccer club logo soccer for succ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908" y="2762967"/>
            <a:ext cx="1699184" cy="174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1026737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Mapping Partnership Opportunities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464713" y="1322155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i="1" dirty="0">
                <a:solidFill>
                  <a:schemeClr val="tx2"/>
                </a:solidFill>
              </a:rPr>
              <a:t>Leveraging Partner Resources to Address the Gap</a:t>
            </a:r>
          </a:p>
        </p:txBody>
      </p:sp>
    </p:spTree>
    <p:extLst>
      <p:ext uri="{BB962C8B-B14F-4D97-AF65-F5344CB8AC3E}">
        <p14:creationId xmlns:p14="http://schemas.microsoft.com/office/powerpoint/2010/main" val="2688876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upload.wikimedia.org/wikipedia/de/thumb/c/cd/Ipslogo.svg/440px-Ips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918" y="2525336"/>
            <a:ext cx="5385094" cy="201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26737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Mapping Partnership Opportunities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464713" y="1322155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i="1" dirty="0">
                <a:solidFill>
                  <a:schemeClr val="tx2"/>
                </a:solidFill>
              </a:rPr>
              <a:t>Leveraging Partner Resources to Address the Gap</a:t>
            </a:r>
          </a:p>
        </p:txBody>
      </p:sp>
    </p:spTree>
    <p:extLst>
      <p:ext uri="{BB962C8B-B14F-4D97-AF65-F5344CB8AC3E}">
        <p14:creationId xmlns:p14="http://schemas.microsoft.com/office/powerpoint/2010/main" val="55873869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238</TotalTime>
  <Words>394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Depth</vt:lpstr>
      <vt:lpstr>Bridging the Gap</vt:lpstr>
      <vt:lpstr>Objectives</vt:lpstr>
      <vt:lpstr>Understand the Bridging the Gap Concept</vt:lpstr>
      <vt:lpstr>Understand the Bridging the Gap Concept</vt:lpstr>
      <vt:lpstr>Understand the Bridging the Gap Concept</vt:lpstr>
      <vt:lpstr>Defining “Bridging the Gap”</vt:lpstr>
      <vt:lpstr>PowerPoint Presentation</vt:lpstr>
      <vt:lpstr>PowerPoint Presentation</vt:lpstr>
      <vt:lpstr>PowerPoint Presentation</vt:lpstr>
      <vt:lpstr>PowerPoint Presentation</vt:lpstr>
      <vt:lpstr>Q&amp;A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Snow</dc:creator>
  <cp:lastModifiedBy>Sarah Pickens</cp:lastModifiedBy>
  <cp:revision>20</cp:revision>
  <dcterms:created xsi:type="dcterms:W3CDTF">2016-08-16T16:11:08Z</dcterms:created>
  <dcterms:modified xsi:type="dcterms:W3CDTF">2017-01-04T19:56:30Z</dcterms:modified>
</cp:coreProperties>
</file>