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9" r:id="rId12"/>
    <p:sldId id="270" r:id="rId13"/>
    <p:sldId id="271" r:id="rId14"/>
    <p:sldId id="272" r:id="rId15"/>
    <p:sldId id="273" r:id="rId16"/>
    <p:sldId id="274" r:id="rId17"/>
    <p:sldId id="276" r:id="rId18"/>
    <p:sldId id="277" r:id="rId19"/>
    <p:sldId id="278" r:id="rId20"/>
    <p:sldId id="279" r:id="rId21"/>
    <p:sldId id="280" r:id="rId22"/>
    <p:sldId id="281"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3" d="100"/>
          <a:sy n="123" d="100"/>
        </p:scale>
        <p:origin x="-128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06E1B47-D9F2-4C31-8720-1CEEF9EB9575}" type="datetimeFigureOut">
              <a:rPr lang="en-US" smtClean="0"/>
              <a:pPr/>
              <a:t>12/19/2016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69EFE0-87EB-45D9-854E-21946115603C}" type="slidenum">
              <a:rPr lang="en-US" smtClean="0"/>
              <a:pPr/>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10304" y="0"/>
            <a:ext cx="3723393" cy="18288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6E1B47-D9F2-4C31-8720-1CEEF9EB9575}" type="datetimeFigureOut">
              <a:rPr lang="en-US" smtClean="0"/>
              <a:pPr/>
              <a:t>12/19/2016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9EFE0-87EB-45D9-854E-21946115603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6E1B47-D9F2-4C31-8720-1CEEF9EB9575}" type="datetimeFigureOut">
              <a:rPr lang="en-US" smtClean="0"/>
              <a:pPr/>
              <a:t>12/19/2016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9EFE0-87EB-45D9-854E-21946115603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6E1B47-D9F2-4C31-8720-1CEEF9EB9575}" type="datetimeFigureOut">
              <a:rPr lang="en-US" smtClean="0"/>
              <a:pPr/>
              <a:t>12/19/2016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9EFE0-87EB-45D9-854E-21946115603C}" type="slidenum">
              <a:rPr lang="en-US" smtClean="0"/>
              <a:pPr/>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82305" y="5943600"/>
            <a:ext cx="1861695" cy="9144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6E1B47-D9F2-4C31-8720-1CEEF9EB9575}" type="datetimeFigureOut">
              <a:rPr lang="en-US" smtClean="0"/>
              <a:pPr/>
              <a:t>12/19/2016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9EFE0-87EB-45D9-854E-21946115603C}" type="slidenum">
              <a:rPr lang="en-US" smtClean="0"/>
              <a:pPr/>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82305" y="5943600"/>
            <a:ext cx="1861695" cy="91440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06E1B47-D9F2-4C31-8720-1CEEF9EB9575}" type="datetimeFigureOut">
              <a:rPr lang="en-US" smtClean="0"/>
              <a:pPr/>
              <a:t>12/19/2016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69EFE0-87EB-45D9-854E-21946115603C}" type="slidenum">
              <a:rPr lang="en-US" smtClean="0"/>
              <a:pPr/>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82305" y="5943600"/>
            <a:ext cx="1861695" cy="914400"/>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06E1B47-D9F2-4C31-8720-1CEEF9EB9575}" type="datetimeFigureOut">
              <a:rPr lang="en-US" smtClean="0"/>
              <a:pPr/>
              <a:t>12/19/2016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69EFE0-87EB-45D9-854E-21946115603C}" type="slidenum">
              <a:rPr lang="en-US" smtClean="0"/>
              <a:pPr/>
              <a:t>‹#›</a:t>
            </a:fld>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82305" y="5943600"/>
            <a:ext cx="1861695" cy="914400"/>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6E1B47-D9F2-4C31-8720-1CEEF9EB9575}" type="datetimeFigureOut">
              <a:rPr lang="en-US" smtClean="0"/>
              <a:pPr/>
              <a:t>12/19/2016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69EFE0-87EB-45D9-854E-21946115603C}" type="slidenum">
              <a:rPr lang="en-US" smtClean="0"/>
              <a:pPr/>
              <a:t>‹#›</a:t>
            </a:fld>
            <a:endParaRPr lang="en-US"/>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82305" y="5943600"/>
            <a:ext cx="1861695" cy="914400"/>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6E1B47-D9F2-4C31-8720-1CEEF9EB9575}" type="datetimeFigureOut">
              <a:rPr lang="en-US" smtClean="0"/>
              <a:pPr/>
              <a:t>12/19/2016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69EFE0-87EB-45D9-854E-21946115603C}" type="slidenum">
              <a:rPr lang="en-US" smtClean="0"/>
              <a:pPr/>
              <a:t>‹#›</a:t>
            </a:fld>
            <a:endParaRPr lang="en-US"/>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82305" y="5943600"/>
            <a:ext cx="1861695" cy="914400"/>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6E1B47-D9F2-4C31-8720-1CEEF9EB9575}" type="datetimeFigureOut">
              <a:rPr lang="en-US" smtClean="0"/>
              <a:pPr/>
              <a:t>12/19/2016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69EFE0-87EB-45D9-854E-21946115603C}" type="slidenum">
              <a:rPr lang="en-US" smtClean="0"/>
              <a:pPr/>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82305" y="5943600"/>
            <a:ext cx="1861695" cy="914400"/>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6E1B47-D9F2-4C31-8720-1CEEF9EB9575}" type="datetimeFigureOut">
              <a:rPr lang="en-US" smtClean="0"/>
              <a:pPr/>
              <a:t>12/19/2016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69EFE0-87EB-45D9-854E-21946115603C}" type="slidenum">
              <a:rPr lang="en-US" smtClean="0"/>
              <a:pPr/>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82305" y="5943600"/>
            <a:ext cx="1861695" cy="91440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6E1B47-D9F2-4C31-8720-1CEEF9EB9575}" type="datetimeFigureOut">
              <a:rPr lang="en-US" smtClean="0"/>
              <a:pPr/>
              <a:t>12/19/2016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69EFE0-87EB-45D9-854E-21946115603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sccourts.org/caseSearch/"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8000" r="-8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PUBLIC RECORDS AND CRIMINAL BACKGROUNDS</a:t>
            </a:r>
            <a:endParaRPr lang="en-US" dirty="0"/>
          </a:p>
        </p:txBody>
      </p:sp>
      <p:sp>
        <p:nvSpPr>
          <p:cNvPr id="3" name="Subtitle 2"/>
          <p:cNvSpPr>
            <a:spLocks noGrp="1"/>
          </p:cNvSpPr>
          <p:nvPr>
            <p:ph type="subTitle" idx="1"/>
          </p:nvPr>
        </p:nvSpPr>
        <p:spPr/>
        <p:txBody>
          <a:bodyPr/>
          <a:lstStyle/>
          <a:p>
            <a:r>
              <a:rPr lang="en-US" dirty="0">
                <a:solidFill>
                  <a:srgbClr val="C00000"/>
                </a:solidFill>
              </a:rPr>
              <a:t>Understanding</a:t>
            </a:r>
            <a:r>
              <a:rPr lang="en-US" dirty="0"/>
              <a:t> </a:t>
            </a:r>
            <a:r>
              <a:rPr lang="en-US" dirty="0">
                <a:solidFill>
                  <a:srgbClr val="C00000"/>
                </a:solidFill>
              </a:rPr>
              <a:t>the Differences</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Basic Provisions applied to State level Criminal Background Checks and employment (example Georgia)</a:t>
            </a:r>
          </a:p>
        </p:txBody>
      </p:sp>
      <p:sp>
        <p:nvSpPr>
          <p:cNvPr id="3" name="Content Placeholder 2"/>
          <p:cNvSpPr>
            <a:spLocks noGrp="1"/>
          </p:cNvSpPr>
          <p:nvPr>
            <p:ph idx="1"/>
          </p:nvPr>
        </p:nvSpPr>
        <p:spPr/>
        <p:txBody>
          <a:bodyPr>
            <a:normAutofit fontScale="25000" lnSpcReduction="20000"/>
          </a:bodyPr>
          <a:lstStyle/>
          <a:p>
            <a:pPr marL="2743200" lvl="6" indent="0">
              <a:buNone/>
            </a:pPr>
            <a:r>
              <a:rPr lang="en-US" sz="4800" b="1" dirty="0"/>
              <a:t>3121 </a:t>
            </a:r>
            <a:r>
              <a:rPr lang="en-US" sz="4800" b="1" dirty="0" err="1"/>
              <a:t>Panthersville</a:t>
            </a:r>
            <a:r>
              <a:rPr lang="en-US" sz="4800" b="1" dirty="0"/>
              <a:t> Road</a:t>
            </a:r>
          </a:p>
          <a:p>
            <a:pPr marL="2743200" lvl="6" indent="0">
              <a:buNone/>
            </a:pPr>
            <a:r>
              <a:rPr lang="en-US" sz="4800" b="1" dirty="0"/>
              <a:t>Georgia Crime Information Center</a:t>
            </a:r>
          </a:p>
          <a:p>
            <a:pPr marL="2743200" lvl="6" indent="0">
              <a:buNone/>
            </a:pPr>
            <a:r>
              <a:rPr lang="en-US" sz="4800" b="1" dirty="0"/>
              <a:t>Decatur, GA 30037</a:t>
            </a:r>
          </a:p>
          <a:p>
            <a:pPr marL="2743200" lvl="6" indent="0">
              <a:buNone/>
            </a:pPr>
            <a:r>
              <a:rPr lang="en-US" sz="4800" b="1" dirty="0"/>
              <a:t>(404) 244-2639</a:t>
            </a:r>
          </a:p>
          <a:p>
            <a:pPr marL="2743200" lvl="6" indent="0">
              <a:buNone/>
            </a:pPr>
            <a:r>
              <a:rPr lang="en-US" sz="4800" b="1" dirty="0"/>
              <a:t>Criminal History Record</a:t>
            </a:r>
          </a:p>
          <a:p>
            <a:endParaRPr lang="en-US" b="1" dirty="0"/>
          </a:p>
          <a:p>
            <a:endParaRPr lang="en-US" b="1" dirty="0"/>
          </a:p>
          <a:p>
            <a:endParaRPr lang="en-US" b="1" dirty="0"/>
          </a:p>
          <a:p>
            <a:endParaRPr lang="en-US" b="1" dirty="0"/>
          </a:p>
          <a:p>
            <a:endParaRPr lang="en-US" b="1" dirty="0"/>
          </a:p>
          <a:p>
            <a:pPr marL="0" indent="0">
              <a:buNone/>
            </a:pPr>
            <a:r>
              <a:rPr lang="en-US" b="1" dirty="0"/>
              <a:t>Produced on [date]:</a:t>
            </a:r>
          </a:p>
          <a:p>
            <a:r>
              <a:rPr lang="en-US" b="1" dirty="0"/>
              <a:t>The information in this rap sheet is provided subject to the following caveats.</a:t>
            </a:r>
          </a:p>
          <a:p>
            <a:pPr marL="0" indent="0">
              <a:buNone/>
            </a:pPr>
            <a:r>
              <a:rPr lang="en-US" dirty="0"/>
              <a:t>                This response is being produced for your request send [Date] (GA; 2006-11-08).</a:t>
            </a:r>
          </a:p>
          <a:p>
            <a:r>
              <a:rPr lang="en-US" dirty="0"/>
              <a:t>Important! Criminal history record information is obtained one of two ways:</a:t>
            </a:r>
          </a:p>
          <a:p>
            <a:r>
              <a:rPr lang="en-US" dirty="0"/>
              <a:t>1. by conducting an inquiry using personal identifiers such as name and date of birth</a:t>
            </a:r>
          </a:p>
          <a:p>
            <a:r>
              <a:rPr lang="en-US" dirty="0"/>
              <a:t>(name search), or</a:t>
            </a:r>
          </a:p>
          <a:p>
            <a:r>
              <a:rPr lang="en-US" dirty="0"/>
              <a:t>2. by submitting fingerprint cards to the Georgia Crime Information Center (GCIC).</a:t>
            </a:r>
          </a:p>
          <a:p>
            <a:r>
              <a:rPr lang="en-US" dirty="0"/>
              <a:t>When conducting a name search for criminal history record information, there is a possibility</a:t>
            </a:r>
          </a:p>
          <a:p>
            <a:r>
              <a:rPr lang="en-US" dirty="0"/>
              <a:t>that the information returned belongs to a different person with the same, or similar,</a:t>
            </a:r>
          </a:p>
          <a:p>
            <a:r>
              <a:rPr lang="en-US" dirty="0"/>
              <a:t>identifiers. In this case, a positive match of the person whose criminal history record is</a:t>
            </a:r>
          </a:p>
          <a:p>
            <a:r>
              <a:rPr lang="en-US" dirty="0"/>
              <a:t>sought requires submission of fingerprint cards to GCIC.</a:t>
            </a:r>
          </a:p>
          <a:p>
            <a:r>
              <a:rPr lang="en-US" dirty="0"/>
              <a:t>When conducting a fingerprint search for criminal history record information, the</a:t>
            </a:r>
          </a:p>
          <a:p>
            <a:r>
              <a:rPr lang="en-US" dirty="0"/>
              <a:t>information returned does, in fact, belong to the individual. In this case, conducting a name</a:t>
            </a:r>
          </a:p>
          <a:p>
            <a:r>
              <a:rPr lang="en-US" dirty="0"/>
              <a:t>search using the individual's personal identifiers would be the same information. (GA; 2006-</a:t>
            </a:r>
          </a:p>
          <a:p>
            <a:r>
              <a:rPr lang="en-US" dirty="0"/>
              <a:t>11-08)</a:t>
            </a:r>
          </a:p>
          <a:p>
            <a:r>
              <a:rPr lang="en-US" dirty="0"/>
              <a:t>When the information contained in a criminal history report causes an adverse employment</a:t>
            </a:r>
          </a:p>
          <a:p>
            <a:r>
              <a:rPr lang="en-US" dirty="0"/>
              <a:t>or licensing decision, the individual, business or agency making the decision must inform</a:t>
            </a:r>
          </a:p>
          <a:p>
            <a:r>
              <a:rPr lang="en-US" dirty="0"/>
              <a:t>the applicant of all information pertinent to the decision. </a:t>
            </a:r>
            <a:r>
              <a:rPr lang="en-US" b="1" dirty="0"/>
              <a:t>The disclosure must include</a:t>
            </a:r>
          </a:p>
          <a:p>
            <a:r>
              <a:rPr lang="en-US" b="1" dirty="0"/>
              <a:t>information that a criminal history record check was conducted, the specific contents of the</a:t>
            </a:r>
          </a:p>
          <a:p>
            <a:pPr marL="0" indent="0">
              <a:buNone/>
            </a:pPr>
            <a:r>
              <a:rPr lang="en-US" b="1" dirty="0"/>
              <a:t>               record and the effect the record had upon the decision.</a:t>
            </a:r>
          </a:p>
          <a:p>
            <a:r>
              <a:rPr lang="en-US" dirty="0"/>
              <a:t>Failure to provide all such information to the person subject to the adverse decision is a</a:t>
            </a:r>
          </a:p>
          <a:p>
            <a:r>
              <a:rPr lang="en-US" dirty="0"/>
              <a:t>misdemeanor offense under Georgia law. Additionally, any unauthorized dissemination of</a:t>
            </a:r>
          </a:p>
          <a:p>
            <a:pPr marL="0" indent="0">
              <a:buNone/>
            </a:pPr>
            <a:r>
              <a:rPr lang="en-US" dirty="0"/>
              <a:t>              this record or information herein also violates Georgia law. (GA; 2006-11-08)</a:t>
            </a:r>
          </a:p>
          <a:p>
            <a:endParaRPr lang="en-US" dirty="0"/>
          </a:p>
        </p:txBody>
      </p:sp>
    </p:spTree>
    <p:extLst>
      <p:ext uri="{BB962C8B-B14F-4D97-AF65-F5344CB8AC3E}">
        <p14:creationId xmlns:p14="http://schemas.microsoft.com/office/powerpoint/2010/main" val="2786260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 Definitions	</a:t>
            </a:r>
          </a:p>
        </p:txBody>
      </p:sp>
      <p:sp>
        <p:nvSpPr>
          <p:cNvPr id="3" name="Content Placeholder 2"/>
          <p:cNvSpPr>
            <a:spLocks noGrp="1"/>
          </p:cNvSpPr>
          <p:nvPr>
            <p:ph idx="1"/>
          </p:nvPr>
        </p:nvSpPr>
        <p:spPr/>
        <p:txBody>
          <a:bodyPr>
            <a:normAutofit fontScale="92500"/>
          </a:bodyPr>
          <a:lstStyle/>
          <a:p>
            <a:r>
              <a:rPr lang="en-US" dirty="0"/>
              <a:t>Dismissed/Dismissal- State did not go forward on prosecution</a:t>
            </a:r>
          </a:p>
          <a:p>
            <a:r>
              <a:rPr lang="en-US" dirty="0"/>
              <a:t>Nolle Pros (not prosecuting)-State did not go forward on prosecution at the time</a:t>
            </a:r>
          </a:p>
          <a:p>
            <a:r>
              <a:rPr lang="en-US" dirty="0"/>
              <a:t>Leave to Reinstate- see above</a:t>
            </a:r>
          </a:p>
          <a:p>
            <a:r>
              <a:rPr lang="en-US" dirty="0"/>
              <a:t>Diversion- defendant entered into a program following a guilty plea or before a plea was entered. Generally, if program was entered into before plea and successful, this case is expunged.</a:t>
            </a:r>
          </a:p>
          <a:p>
            <a:pPr marL="0" indent="0">
              <a:buNone/>
            </a:pPr>
            <a:endParaRPr lang="en-US" dirty="0"/>
          </a:p>
        </p:txBody>
      </p:sp>
    </p:spTree>
    <p:extLst>
      <p:ext uri="{BB962C8B-B14F-4D97-AF65-F5344CB8AC3E}">
        <p14:creationId xmlns:p14="http://schemas.microsoft.com/office/powerpoint/2010/main" val="3367510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Diversion Programs</a:t>
            </a:r>
          </a:p>
        </p:txBody>
      </p:sp>
      <p:sp>
        <p:nvSpPr>
          <p:cNvPr id="3" name="Content Placeholder 2"/>
          <p:cNvSpPr>
            <a:spLocks noGrp="1"/>
          </p:cNvSpPr>
          <p:nvPr>
            <p:ph idx="1"/>
          </p:nvPr>
        </p:nvSpPr>
        <p:spPr/>
        <p:txBody>
          <a:bodyPr/>
          <a:lstStyle/>
          <a:p>
            <a:pPr marL="0" indent="0">
              <a:buNone/>
            </a:pPr>
            <a:r>
              <a:rPr lang="en-US" dirty="0"/>
              <a:t>Pre-trial Intervention (PTI) is a common designation for a program that is entered into before a guilty plea is taken. These cases are generally expunged following successful completion if the applicant has followed up and paid for the expungement. If the individual has not paid for expungement then the arrest will still be on their criminal record.</a:t>
            </a:r>
          </a:p>
          <a:p>
            <a:endParaRPr lang="en-US" dirty="0"/>
          </a:p>
        </p:txBody>
      </p:sp>
    </p:spTree>
    <p:extLst>
      <p:ext uri="{BB962C8B-B14F-4D97-AF65-F5344CB8AC3E}">
        <p14:creationId xmlns:p14="http://schemas.microsoft.com/office/powerpoint/2010/main" val="20502179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Alcohol Education Program</a:t>
            </a:r>
          </a:p>
        </p:txBody>
      </p:sp>
      <p:sp>
        <p:nvSpPr>
          <p:cNvPr id="3" name="Content Placeholder 2"/>
          <p:cNvSpPr>
            <a:spLocks noGrp="1"/>
          </p:cNvSpPr>
          <p:nvPr>
            <p:ph idx="1"/>
          </p:nvPr>
        </p:nvSpPr>
        <p:spPr/>
        <p:txBody>
          <a:bodyPr>
            <a:normAutofit lnSpcReduction="10000"/>
          </a:bodyPr>
          <a:lstStyle/>
          <a:p>
            <a:r>
              <a:rPr lang="en-US" dirty="0"/>
              <a:t>AEP- generally applies to persons between the ages of 17 years and 20 years old. It is a diversion program directed to keep those young alcohol offenders out of the court system. It is very popular in college communities. </a:t>
            </a:r>
          </a:p>
          <a:p>
            <a:r>
              <a:rPr lang="en-US" dirty="0"/>
              <a:t>Why participate? Avoid permanent criminal record, driver’s license suspension and possible loss of scholarship of financial aid.</a:t>
            </a:r>
          </a:p>
          <a:p>
            <a:pPr marL="0" indent="0">
              <a:buNone/>
            </a:pPr>
            <a:endParaRPr lang="en-US" dirty="0"/>
          </a:p>
        </p:txBody>
      </p:sp>
    </p:spTree>
    <p:extLst>
      <p:ext uri="{BB962C8B-B14F-4D97-AF65-F5344CB8AC3E}">
        <p14:creationId xmlns:p14="http://schemas.microsoft.com/office/powerpoint/2010/main" val="7863667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Post Plea Diversion Programs</a:t>
            </a:r>
          </a:p>
        </p:txBody>
      </p:sp>
      <p:sp>
        <p:nvSpPr>
          <p:cNvPr id="3" name="Content Placeholder 2"/>
          <p:cNvSpPr>
            <a:spLocks noGrp="1"/>
          </p:cNvSpPr>
          <p:nvPr>
            <p:ph idx="1"/>
          </p:nvPr>
        </p:nvSpPr>
        <p:spPr/>
        <p:txBody>
          <a:bodyPr>
            <a:normAutofit lnSpcReduction="10000"/>
          </a:bodyPr>
          <a:lstStyle/>
          <a:p>
            <a:r>
              <a:rPr lang="en-US" dirty="0"/>
              <a:t>There are diversion programs after a guilty plea has been entered. The two most common are Conditional Discharge for low level first time drug offenses and Court Supervision.</a:t>
            </a:r>
          </a:p>
          <a:p>
            <a:r>
              <a:rPr lang="en-US" dirty="0"/>
              <a:t>Conditional Discharge requires successful completion of a court order over a specified period and upon completion the charge will be dismissed. Guilty plea is held in abeyance pending outcome.</a:t>
            </a:r>
          </a:p>
          <a:p>
            <a:pPr marL="0" indent="0">
              <a:buNone/>
            </a:pPr>
            <a:endParaRPr lang="en-US" dirty="0"/>
          </a:p>
        </p:txBody>
      </p:sp>
    </p:spTree>
    <p:extLst>
      <p:ext uri="{BB962C8B-B14F-4D97-AF65-F5344CB8AC3E}">
        <p14:creationId xmlns:p14="http://schemas.microsoft.com/office/powerpoint/2010/main" val="23856455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Court Supervisions</a:t>
            </a:r>
          </a:p>
        </p:txBody>
      </p:sp>
      <p:sp>
        <p:nvSpPr>
          <p:cNvPr id="3" name="Content Placeholder 2"/>
          <p:cNvSpPr>
            <a:spLocks noGrp="1"/>
          </p:cNvSpPr>
          <p:nvPr>
            <p:ph idx="1"/>
          </p:nvPr>
        </p:nvSpPr>
        <p:spPr/>
        <p:txBody>
          <a:bodyPr/>
          <a:lstStyle/>
          <a:p>
            <a:pPr marL="0" indent="0">
              <a:buNone/>
            </a:pPr>
            <a:r>
              <a:rPr lang="en-US" dirty="0"/>
              <a:t>A person enters a guilty plea and while monitored by the Probation department is required to perform activities such as random drug test, community service hours and/or other activities tailored to the offense. If successful the charge will be dismissed. If unsuccessful then the guilty plea is entered into the Public Index.</a:t>
            </a:r>
          </a:p>
          <a:p>
            <a:endParaRPr lang="en-US" dirty="0"/>
          </a:p>
        </p:txBody>
      </p:sp>
    </p:spTree>
    <p:extLst>
      <p:ext uri="{BB962C8B-B14F-4D97-AF65-F5344CB8AC3E}">
        <p14:creationId xmlns:p14="http://schemas.microsoft.com/office/powerpoint/2010/main" val="20709340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am I looking for when I get a “hit”</a:t>
            </a:r>
          </a:p>
        </p:txBody>
      </p:sp>
      <p:sp>
        <p:nvSpPr>
          <p:cNvPr id="3" name="Content Placeholder 2"/>
          <p:cNvSpPr>
            <a:spLocks noGrp="1"/>
          </p:cNvSpPr>
          <p:nvPr>
            <p:ph idx="1"/>
          </p:nvPr>
        </p:nvSpPr>
        <p:spPr/>
        <p:txBody>
          <a:bodyPr>
            <a:normAutofit fontScale="92500" lnSpcReduction="10000"/>
          </a:bodyPr>
          <a:lstStyle/>
          <a:p>
            <a:r>
              <a:rPr lang="en-US" dirty="0"/>
              <a:t>If you get a “hit” then you need to follow-up and verify the record if you are going to deny participation. Do some leg work. Or if you are from a large state then request the applicant provide a National Criminal Information Center check or NCIC.</a:t>
            </a:r>
          </a:p>
          <a:p>
            <a:r>
              <a:rPr lang="en-US" dirty="0"/>
              <a:t>NCIC checks are done by fingerprint at the local Sheriff office or state law enforcement division. These are the most accurate backgrounds and cost between $15-$30 each.</a:t>
            </a:r>
          </a:p>
          <a:p>
            <a:endParaRPr lang="en-US" dirty="0"/>
          </a:p>
        </p:txBody>
      </p:sp>
    </p:spTree>
    <p:extLst>
      <p:ext uri="{BB962C8B-B14F-4D97-AF65-F5344CB8AC3E}">
        <p14:creationId xmlns:p14="http://schemas.microsoft.com/office/powerpoint/2010/main" val="8265149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Comparing Public Record Information with actual Public Index Information</a:t>
            </a:r>
          </a:p>
        </p:txBody>
      </p:sp>
      <p:pic>
        <p:nvPicPr>
          <p:cNvPr id="4"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808085" y="1600200"/>
            <a:ext cx="3527829"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595051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Public Index Information</a:t>
            </a:r>
          </a:p>
        </p:txBody>
      </p:sp>
      <p:sp>
        <p:nvSpPr>
          <p:cNvPr id="3" name="Content Placeholder 2"/>
          <p:cNvSpPr>
            <a:spLocks noGrp="1"/>
          </p:cNvSpPr>
          <p:nvPr>
            <p:ph idx="1"/>
          </p:nvPr>
        </p:nvSpPr>
        <p:spPr/>
        <p:txBody>
          <a:bodyPr/>
          <a:lstStyle/>
          <a:p>
            <a:r>
              <a:rPr lang="en-US" dirty="0"/>
              <a:t>No charge for Domestic Violence was pending. However, there was a divorce action filed whereby the plaintiff stated that the grounds for the divorce were based upon an act of domestic violence. This Family Court Order is a public record available for anyone to access. </a:t>
            </a:r>
          </a:p>
          <a:p>
            <a:r>
              <a:rPr lang="en-US" dirty="0"/>
              <a:t>What would your State do if this information was discovered? </a:t>
            </a:r>
          </a:p>
          <a:p>
            <a:pPr marL="0" indent="0">
              <a:buNone/>
            </a:pPr>
            <a:endParaRPr lang="en-US" dirty="0"/>
          </a:p>
        </p:txBody>
      </p:sp>
    </p:spTree>
    <p:extLst>
      <p:ext uri="{BB962C8B-B14F-4D97-AF65-F5344CB8AC3E}">
        <p14:creationId xmlns:p14="http://schemas.microsoft.com/office/powerpoint/2010/main" val="8414715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NCIC Search compared to Public Index Search</a:t>
            </a:r>
          </a:p>
        </p:txBody>
      </p:sp>
      <p:sp>
        <p:nvSpPr>
          <p:cNvPr id="3" name="Content Placeholder 2"/>
          <p:cNvSpPr>
            <a:spLocks noGrp="1"/>
          </p:cNvSpPr>
          <p:nvPr>
            <p:ph idx="1"/>
          </p:nvPr>
        </p:nvSpPr>
        <p:spPr/>
        <p:txBody>
          <a:bodyPr>
            <a:normAutofit lnSpcReduction="10000"/>
          </a:bodyPr>
          <a:lstStyle/>
          <a:p>
            <a:pPr marL="0" indent="0">
              <a:buNone/>
            </a:pPr>
            <a:r>
              <a:rPr lang="en-US" dirty="0"/>
              <a:t>The person seems to have almost no criminal history. The NCIC record ( RAP sheet) shows only a Trespass in 2009. This is a misdemeanor punishable up to 30 days or a fine. However, when we exam the actual Public Index we get a very different view of this person. None of these charges independently may exclude this person from participation but collectively do you want them to be a volunteer in youth sports?  What would your organization do ?</a:t>
            </a:r>
          </a:p>
          <a:p>
            <a:pPr marL="0" indent="0">
              <a:buNone/>
            </a:pPr>
            <a:endParaRPr lang="en-US" dirty="0"/>
          </a:p>
        </p:txBody>
      </p:sp>
    </p:spTree>
    <p:extLst>
      <p:ext uri="{BB962C8B-B14F-4D97-AF65-F5344CB8AC3E}">
        <p14:creationId xmlns:p14="http://schemas.microsoft.com/office/powerpoint/2010/main" val="3611675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Speaker Biography</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a:t>Hans William Pauling, Esq., is employed by the Fifth Circuit Solicitor’s Office as an assistant solicitor responsible for the prosecution of criminal cases in Richland County South Carolina. He has practiced law in South Carolina for over sixteen (16) years.</a:t>
            </a:r>
          </a:p>
          <a:p>
            <a:pPr marL="0" indent="0">
              <a:buNone/>
            </a:pPr>
            <a:r>
              <a:rPr lang="en-US" dirty="0"/>
              <a:t>In 2012, Mr. Pauling became the President of the South Carolina Youth Soccer Association. In 2014, he was a member of the US Youth Soccer Governance Task Force and is currently a member of the US Youth Soccer Risk Management Committee.</a:t>
            </a:r>
          </a:p>
          <a:p>
            <a:endParaRPr lang="en-US" dirty="0"/>
          </a:p>
        </p:txBody>
      </p:sp>
    </p:spTree>
    <p:extLst>
      <p:ext uri="{BB962C8B-B14F-4D97-AF65-F5344CB8AC3E}">
        <p14:creationId xmlns:p14="http://schemas.microsoft.com/office/powerpoint/2010/main" val="28872014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do people fall through the cracks?</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a:t>Police officers have some discretion in making an arrest. When a person is arrested then the suspect is fingerprinted (booking) and that print is entered into the Automated Fingerprint Information System (AFIS) for comparison with other unsolved crimes. However, sometimes the officer will field book the suspect by giving them a traffic ticket with a court date, especially in Possession of Marijuana cases. There will be no arrest record. Even if the person pleads guilty, the conviction may not be readily accessible.</a:t>
            </a:r>
          </a:p>
          <a:p>
            <a:pPr marL="0" indent="0">
              <a:buNone/>
            </a:pPr>
            <a:endParaRPr lang="en-US" dirty="0"/>
          </a:p>
        </p:txBody>
      </p:sp>
    </p:spTree>
    <p:extLst>
      <p:ext uri="{BB962C8B-B14F-4D97-AF65-F5344CB8AC3E}">
        <p14:creationId xmlns:p14="http://schemas.microsoft.com/office/powerpoint/2010/main" val="17066444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Can you learn everything about an individual?</a:t>
            </a:r>
          </a:p>
        </p:txBody>
      </p:sp>
      <p:sp>
        <p:nvSpPr>
          <p:cNvPr id="3" name="Content Placeholder 2"/>
          <p:cNvSpPr>
            <a:spLocks noGrp="1"/>
          </p:cNvSpPr>
          <p:nvPr>
            <p:ph idx="1"/>
          </p:nvPr>
        </p:nvSpPr>
        <p:spPr/>
        <p:txBody>
          <a:bodyPr/>
          <a:lstStyle/>
          <a:p>
            <a:r>
              <a:rPr lang="en-US" dirty="0"/>
              <a:t>Most of the time, you can access information that will help your organization make an informed decision. However, there may be instances where you simply cannot know the criminal past completely based on a Public Records check. In those instances where more clarification is required then an NCIC check with additional follow-up is recommended.</a:t>
            </a:r>
          </a:p>
          <a:p>
            <a:pPr marL="0" indent="0">
              <a:buNone/>
            </a:pPr>
            <a:endParaRPr lang="en-US" dirty="0"/>
          </a:p>
        </p:txBody>
      </p:sp>
    </p:spTree>
    <p:extLst>
      <p:ext uri="{BB962C8B-B14F-4D97-AF65-F5344CB8AC3E}">
        <p14:creationId xmlns:p14="http://schemas.microsoft.com/office/powerpoint/2010/main" val="18268539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Risk Management Disqualifications	</a:t>
            </a:r>
          </a:p>
        </p:txBody>
      </p:sp>
      <p:sp>
        <p:nvSpPr>
          <p:cNvPr id="3" name="Content Placeholder 2"/>
          <p:cNvSpPr>
            <a:spLocks noGrp="1"/>
          </p:cNvSpPr>
          <p:nvPr>
            <p:ph idx="1"/>
          </p:nvPr>
        </p:nvSpPr>
        <p:spPr/>
        <p:txBody>
          <a:bodyPr/>
          <a:lstStyle/>
          <a:p>
            <a:r>
              <a:rPr lang="en-US" dirty="0"/>
              <a:t>Question and Answer period concerning your state association policies.</a:t>
            </a:r>
          </a:p>
          <a:p>
            <a:pPr marL="0" indent="0">
              <a:buNone/>
            </a:pPr>
            <a:r>
              <a:rPr lang="en-US" dirty="0"/>
              <a:t>Becky McLaren  tpapenquin@gmail.com</a:t>
            </a:r>
          </a:p>
          <a:p>
            <a:pPr marL="0" indent="0">
              <a:buNone/>
            </a:pPr>
            <a:r>
              <a:rPr lang="en-US" dirty="0"/>
              <a:t>Jim </a:t>
            </a:r>
            <a:r>
              <a:rPr lang="en-US" dirty="0" err="1"/>
              <a:t>Eleftherion</a:t>
            </a:r>
            <a:r>
              <a:rPr lang="en-US" dirty="0"/>
              <a:t>  Jelef@insurancemre.com</a:t>
            </a:r>
          </a:p>
          <a:p>
            <a:pPr marL="0" indent="0">
              <a:buNone/>
            </a:pPr>
            <a:r>
              <a:rPr lang="en-US" dirty="0"/>
              <a:t>Hans Pauling paulingh@aol.com</a:t>
            </a:r>
          </a:p>
          <a:p>
            <a:pPr marL="0" indent="0">
              <a:buNone/>
            </a:pPr>
            <a:r>
              <a:rPr lang="en-US" dirty="0"/>
              <a:t>US Youth Soccer Risk Management Committee  </a:t>
            </a:r>
          </a:p>
          <a:p>
            <a:pPr marL="0" indent="0">
              <a:buNone/>
            </a:pPr>
            <a:endParaRPr lang="en-US" dirty="0"/>
          </a:p>
        </p:txBody>
      </p:sp>
    </p:spTree>
    <p:extLst>
      <p:ext uri="{BB962C8B-B14F-4D97-AF65-F5344CB8AC3E}">
        <p14:creationId xmlns:p14="http://schemas.microsoft.com/office/powerpoint/2010/main" val="2115981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Public Record?</a:t>
            </a:r>
          </a:p>
        </p:txBody>
      </p:sp>
      <p:sp>
        <p:nvSpPr>
          <p:cNvPr id="3" name="Content Placeholder 2"/>
          <p:cNvSpPr>
            <a:spLocks noGrp="1"/>
          </p:cNvSpPr>
          <p:nvPr>
            <p:ph idx="1"/>
          </p:nvPr>
        </p:nvSpPr>
        <p:spPr/>
        <p:txBody>
          <a:bodyPr/>
          <a:lstStyle/>
          <a:p>
            <a:pPr marL="0" indent="0">
              <a:buNone/>
            </a:pPr>
            <a:r>
              <a:rPr lang="en-US" dirty="0"/>
              <a:t>A public record is information available to the public on any person whose data is currently displayed in a court of law in any jurisdiction in the United States. These courts can include summary court, municipal court, circuit court, family court or other courts such as appellant or Supreme courts.</a:t>
            </a:r>
          </a:p>
          <a:p>
            <a:pPr marL="0" indent="0">
              <a:buNone/>
            </a:pPr>
            <a:endParaRPr lang="en-US" dirty="0"/>
          </a:p>
        </p:txBody>
      </p:sp>
    </p:spTree>
    <p:extLst>
      <p:ext uri="{BB962C8B-B14F-4D97-AF65-F5344CB8AC3E}">
        <p14:creationId xmlns:p14="http://schemas.microsoft.com/office/powerpoint/2010/main" val="180014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do you find public information?</a:t>
            </a:r>
          </a:p>
        </p:txBody>
      </p:sp>
      <p:sp>
        <p:nvSpPr>
          <p:cNvPr id="3" name="Content Placeholder 2"/>
          <p:cNvSpPr>
            <a:spLocks noGrp="1"/>
          </p:cNvSpPr>
          <p:nvPr>
            <p:ph idx="1"/>
          </p:nvPr>
        </p:nvSpPr>
        <p:spPr/>
        <p:txBody>
          <a:bodyPr/>
          <a:lstStyle/>
          <a:p>
            <a:pPr marL="0" indent="0">
              <a:buNone/>
            </a:pPr>
            <a:r>
              <a:rPr lang="en-US" dirty="0"/>
              <a:t>Many organizations employ the use of background check vendors to provide information on volunteers- coaches, parents, administrators and trainers. These vendors use biographical data to search thousands of data bases for individual information deemed helpful to the organization. Primarily this will be criminal information.</a:t>
            </a:r>
          </a:p>
          <a:p>
            <a:pPr marL="0" indent="0">
              <a:buNone/>
            </a:pPr>
            <a:endParaRPr lang="en-US" dirty="0"/>
          </a:p>
        </p:txBody>
      </p:sp>
    </p:spTree>
    <p:extLst>
      <p:ext uri="{BB962C8B-B14F-4D97-AF65-F5344CB8AC3E}">
        <p14:creationId xmlns:p14="http://schemas.microsoft.com/office/powerpoint/2010/main" val="2452819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accurate is the vendor information you receive?</a:t>
            </a:r>
          </a:p>
        </p:txBody>
      </p:sp>
      <p:sp>
        <p:nvSpPr>
          <p:cNvPr id="3" name="Content Placeholder 2"/>
          <p:cNvSpPr>
            <a:spLocks noGrp="1"/>
          </p:cNvSpPr>
          <p:nvPr>
            <p:ph idx="1"/>
          </p:nvPr>
        </p:nvSpPr>
        <p:spPr/>
        <p:txBody>
          <a:bodyPr/>
          <a:lstStyle/>
          <a:p>
            <a:pPr marL="0" indent="0">
              <a:buNone/>
            </a:pPr>
            <a:r>
              <a:rPr lang="en-US" dirty="0"/>
              <a:t>The argument that you get what you pay for seems very applicable in the Public Information search. If you are quoted a very low price then it is important that you determine exactly what information you will receive. It does not mean that a low cost vendor is not useful since many times the organization must follow-up on any “hits” from an individual search.</a:t>
            </a:r>
          </a:p>
          <a:p>
            <a:endParaRPr lang="en-US" dirty="0"/>
          </a:p>
        </p:txBody>
      </p:sp>
    </p:spTree>
    <p:extLst>
      <p:ext uri="{BB962C8B-B14F-4D97-AF65-F5344CB8AC3E}">
        <p14:creationId xmlns:p14="http://schemas.microsoft.com/office/powerpoint/2010/main" val="4208052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“Hit”?</a:t>
            </a:r>
          </a:p>
        </p:txBody>
      </p:sp>
      <p:sp>
        <p:nvSpPr>
          <p:cNvPr id="3" name="Content Placeholder 2"/>
          <p:cNvSpPr>
            <a:spLocks noGrp="1"/>
          </p:cNvSpPr>
          <p:nvPr>
            <p:ph idx="1"/>
          </p:nvPr>
        </p:nvSpPr>
        <p:spPr/>
        <p:txBody>
          <a:bodyPr/>
          <a:lstStyle/>
          <a:p>
            <a:pPr marL="0" indent="0">
              <a:buNone/>
            </a:pPr>
            <a:r>
              <a:rPr lang="en-US" dirty="0"/>
              <a:t>Hit: a term used to identify a criminal arrest and/or conviction which requires some additional research. The additional research may be necessary to determine the actual outcome of the charge which may not be correct in the public records search or on an actual criminal background check. </a:t>
            </a:r>
          </a:p>
          <a:p>
            <a:pPr marL="0" indent="0">
              <a:buNone/>
            </a:pPr>
            <a:endParaRPr lang="en-US" dirty="0"/>
          </a:p>
        </p:txBody>
      </p:sp>
    </p:spTree>
    <p:extLst>
      <p:ext uri="{BB962C8B-B14F-4D97-AF65-F5344CB8AC3E}">
        <p14:creationId xmlns:p14="http://schemas.microsoft.com/office/powerpoint/2010/main" val="4119142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the difference between a Public Record and Public Index Search?</a:t>
            </a:r>
          </a:p>
        </p:txBody>
      </p:sp>
      <p:sp>
        <p:nvSpPr>
          <p:cNvPr id="3" name="Content Placeholder 2"/>
          <p:cNvSpPr>
            <a:spLocks noGrp="1"/>
          </p:cNvSpPr>
          <p:nvPr>
            <p:ph idx="1"/>
          </p:nvPr>
        </p:nvSpPr>
        <p:spPr/>
        <p:txBody>
          <a:bodyPr/>
          <a:lstStyle/>
          <a:p>
            <a:pPr marL="0" indent="0">
              <a:buNone/>
            </a:pPr>
            <a:r>
              <a:rPr lang="en-US" dirty="0"/>
              <a:t>A Public Record search will use a name, date of birth, gender and part or whole of a social security number to pull in as much data available on the subject. The more you pay for the service the more information is employed to gather the data thereby limiting the need for additional follow-up.</a:t>
            </a:r>
          </a:p>
          <a:p>
            <a:pPr marL="0" indent="0">
              <a:buNone/>
            </a:pPr>
            <a:endParaRPr lang="en-US" dirty="0"/>
          </a:p>
        </p:txBody>
      </p:sp>
    </p:spTree>
    <p:extLst>
      <p:ext uri="{BB962C8B-B14F-4D97-AF65-F5344CB8AC3E}">
        <p14:creationId xmlns:p14="http://schemas.microsoft.com/office/powerpoint/2010/main" val="1148324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Public Index Search</a:t>
            </a:r>
          </a:p>
        </p:txBody>
      </p:sp>
      <p:sp>
        <p:nvSpPr>
          <p:cNvPr id="3" name="Content Placeholder 2"/>
          <p:cNvSpPr>
            <a:spLocks noGrp="1"/>
          </p:cNvSpPr>
          <p:nvPr>
            <p:ph idx="1"/>
          </p:nvPr>
        </p:nvSpPr>
        <p:spPr/>
        <p:txBody>
          <a:bodyPr/>
          <a:lstStyle/>
          <a:p>
            <a:pPr marL="0" indent="0">
              <a:buNone/>
            </a:pPr>
            <a:r>
              <a:rPr lang="en-US" dirty="0"/>
              <a:t>A Public Index Search is very specific to the jurisdiction in which a subject resides or has previously resided or where he/she was charged or a listed party to an action                 (divorce/civil claim). Generally this will be a county level public index search.</a:t>
            </a:r>
          </a:p>
          <a:p>
            <a:pPr marL="0" indent="0">
              <a:buNone/>
            </a:pPr>
            <a:endParaRPr lang="en-US" dirty="0"/>
          </a:p>
        </p:txBody>
      </p:sp>
    </p:spTree>
    <p:extLst>
      <p:ext uri="{BB962C8B-B14F-4D97-AF65-F5344CB8AC3E}">
        <p14:creationId xmlns:p14="http://schemas.microsoft.com/office/powerpoint/2010/main" val="1969282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Some states offer free Public Index searches</a:t>
            </a:r>
          </a:p>
        </p:txBody>
      </p:sp>
      <p:sp>
        <p:nvSpPr>
          <p:cNvPr id="3" name="Content Placeholder 2"/>
          <p:cNvSpPr>
            <a:spLocks noGrp="1"/>
          </p:cNvSpPr>
          <p:nvPr>
            <p:ph idx="1"/>
          </p:nvPr>
        </p:nvSpPr>
        <p:spPr/>
        <p:txBody>
          <a:bodyPr/>
          <a:lstStyle/>
          <a:p>
            <a:pPr marL="0" indent="0">
              <a:buNone/>
            </a:pPr>
            <a:r>
              <a:rPr lang="en-US" dirty="0">
                <a:hlinkClick r:id="rId2"/>
              </a:rPr>
              <a:t>http://www.sccourts.org/caseSearch/</a:t>
            </a:r>
            <a:endParaRPr lang="en-US" dirty="0"/>
          </a:p>
          <a:p>
            <a:endParaRPr lang="en-US" dirty="0"/>
          </a:p>
          <a:p>
            <a:pPr marL="0" indent="0">
              <a:buNone/>
            </a:pPr>
            <a:endParaRPr lang="en-US" dirty="0"/>
          </a:p>
        </p:txBody>
      </p:sp>
    </p:spTree>
    <p:extLst>
      <p:ext uri="{BB962C8B-B14F-4D97-AF65-F5344CB8AC3E}">
        <p14:creationId xmlns:p14="http://schemas.microsoft.com/office/powerpoint/2010/main" val="42274957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TotalTime>
  <Words>1598</Words>
  <Application>Microsoft Office PowerPoint</Application>
  <PresentationFormat>On-screen Show (4:3)</PresentationFormat>
  <Paragraphs>87</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PUBLIC RECORDS AND CRIMINAL BACKGROUNDS</vt:lpstr>
      <vt:lpstr>Speaker Biography</vt:lpstr>
      <vt:lpstr>What is a Public Record?</vt:lpstr>
      <vt:lpstr>How do you find public information?</vt:lpstr>
      <vt:lpstr>How accurate is the vendor information you receive?</vt:lpstr>
      <vt:lpstr>What is a “Hit”?</vt:lpstr>
      <vt:lpstr>What is the difference between a Public Record and Public Index Search?</vt:lpstr>
      <vt:lpstr>Public Index Search</vt:lpstr>
      <vt:lpstr>Some states offer free Public Index searches</vt:lpstr>
      <vt:lpstr>Basic Provisions applied to State level Criminal Background Checks and employment (example Georgia)</vt:lpstr>
      <vt:lpstr>Common Definitions </vt:lpstr>
      <vt:lpstr>Diversion Programs</vt:lpstr>
      <vt:lpstr>Alcohol Education Program</vt:lpstr>
      <vt:lpstr>Other Post Plea Diversion Programs</vt:lpstr>
      <vt:lpstr>Court Supervisions</vt:lpstr>
      <vt:lpstr>What am I looking for when I get a “hit”</vt:lpstr>
      <vt:lpstr>Comparing Public Record Information with actual Public Index Information</vt:lpstr>
      <vt:lpstr>Public Index Information</vt:lpstr>
      <vt:lpstr>NCIC Search compared to Public Index Search</vt:lpstr>
      <vt:lpstr>How do people fall through the cracks?</vt:lpstr>
      <vt:lpstr>Can you learn everything about an individual?</vt:lpstr>
      <vt:lpstr>Risk Management Disqualifications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Liz Moseley</dc:creator>
  <cp:lastModifiedBy>Hans Pauling</cp:lastModifiedBy>
  <cp:revision>50</cp:revision>
  <dcterms:created xsi:type="dcterms:W3CDTF">2009-01-07T21:11:14Z</dcterms:created>
  <dcterms:modified xsi:type="dcterms:W3CDTF">2016-12-19T22:08:26Z</dcterms:modified>
</cp:coreProperties>
</file>