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7" r:id="rId11"/>
    <p:sldId id="265" r:id="rId12"/>
    <p:sldId id="266" r:id="rId13"/>
    <p:sldId id="268" r:id="rId14"/>
    <p:sldId id="269" r:id="rId15"/>
    <p:sldId id="270" r:id="rId16"/>
    <p:sldId id="283" r:id="rId17"/>
    <p:sldId id="271" r:id="rId18"/>
    <p:sldId id="272" r:id="rId19"/>
    <p:sldId id="273" r:id="rId20"/>
    <p:sldId id="274" r:id="rId21"/>
    <p:sldId id="275" r:id="rId22"/>
    <p:sldId id="276" r:id="rId23"/>
    <p:sldId id="279" r:id="rId24"/>
    <p:sldId id="280" r:id="rId25"/>
    <p:sldId id="277" r:id="rId26"/>
    <p:sldId id="278" r:id="rId27"/>
    <p:sldId id="281" r:id="rId28"/>
    <p:sldId id="282"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187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D999A95-0B42-4C04-88FD-B92C4A841C50}" type="datetimeFigureOut">
              <a:rPr lang="en-US"/>
              <a:pPr>
                <a:defRPr/>
              </a:pPr>
              <a:t>1/16/15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49B2C84C-959E-4CAC-9EFC-1E061EA8D71D}" type="slidenum">
              <a:rPr lang="en-US"/>
              <a:pPr>
                <a:defRPr/>
              </a:pPr>
              <a:t>‹#›</a:t>
            </a:fld>
            <a:endParaRPr lang="en-US"/>
          </a:p>
        </p:txBody>
      </p:sp>
    </p:spTree>
    <p:extLst>
      <p:ext uri="{BB962C8B-B14F-4D97-AF65-F5344CB8AC3E}">
        <p14:creationId xmlns:p14="http://schemas.microsoft.com/office/powerpoint/2010/main" val="102873584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Explain Jenna Communications, what it is, how you got started and talk a little about yourself. Talk about how IMPORTANT social media is to PR and to everyday life.</a:t>
            </a:r>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D22B9D-02C4-4724-95E5-61DB2364D815}" type="slidenum">
              <a:rPr lang="en-US"/>
              <a:pPr fontAlgn="base">
                <a:spcBef>
                  <a:spcPct val="0"/>
                </a:spcBef>
                <a:spcAft>
                  <a:spcPct val="0"/>
                </a:spcAft>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These next three slides basically explain how to make an ad with visuals. Just explain how they can make an ad. Take them step by step.</a:t>
            </a:r>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17A1FEC-782E-4AA0-8AC0-39699C6FC981}" type="slidenum">
              <a:rPr lang="en-US"/>
              <a:pPr fontAlgn="base">
                <a:spcBef>
                  <a:spcPct val="0"/>
                </a:spcBef>
                <a:spcAft>
                  <a:spcPct val="0"/>
                </a:spcAft>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Re-address twitter. Next slide (in the notes section) explains what to say and has some ideas for parents, coaches and players.</a:t>
            </a:r>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C6069F-6612-43BC-82A0-6B8D884CBAE2}" type="slidenum">
              <a:rPr lang="en-US"/>
              <a:pPr fontAlgn="base">
                <a:spcBef>
                  <a:spcPct val="0"/>
                </a:spcBef>
                <a:spcAft>
                  <a:spcPct val="0"/>
                </a:spcAft>
              </a:pPr>
              <a:t>21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Twitter helps parents to engage with their kids and coaches on twitter.  Parents can use twitter to tweet to engage with other parents. For example tweeting live updates on games. For the parents that perhaps couldn’t make a certain game they can know the score and what is happening on the field without being there.</a:t>
            </a:r>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DABB42-F4EB-4859-B6B3-C3906F98FFB5}" type="slidenum">
              <a:rPr lang="en-US"/>
              <a:pPr fontAlgn="base">
                <a:spcBef>
                  <a:spcPct val="0"/>
                </a:spcBef>
                <a:spcAft>
                  <a:spcPct val="0"/>
                </a:spcAft>
              </a:pPr>
              <a:t>22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Use a YouTube video to promote your soccer team. Whether it’s highlights of a game, warm-up, practice or a particular player it engages your audience and allows players to connect as well as parents and coaches. ****This will help if and when a player in getting recruited. Colleges not only want to see a player in person at a game but this gives the player opportunities to send colleges highlight videos of their best games. Also, this gives players the opportunity to stay in touch with recruiters, send them personal videos of their workouts, practices and lifting workouts (lifting is important once you get to college, every player will start a lifting program whether you are a boy or girl if you play D2 OR D1, usually D3 schools aren't as lienent with lifting programs.</a:t>
            </a:r>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D0CFFDE-ADB2-4765-9773-3E9D96D1EB43}" type="slidenum">
              <a:rPr lang="en-US"/>
              <a:pPr fontAlgn="base">
                <a:spcBef>
                  <a:spcPct val="0"/>
                </a:spcBef>
                <a:spcAft>
                  <a:spcPct val="0"/>
                </a:spcAft>
              </a:pPr>
              <a:t>23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Explain Linked In and how Jenna Communications uses Linked In and how the parents and coaches can use Linked In.</a:t>
            </a:r>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21745E1-445C-45F1-845F-30CA7BCE5290}" type="slidenum">
              <a:rPr lang="en-US"/>
              <a:pPr fontAlgn="base">
                <a:spcBef>
                  <a:spcPct val="0"/>
                </a:spcBef>
                <a:spcAft>
                  <a:spcPct val="0"/>
                </a:spcAft>
              </a:pPr>
              <a:t>24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Coaches can create a personal Instagram account for their team. They can upload pictures of coaching staff, players, practices, game outcome and some overall fun team pictures. Parents can send pictures of their children to the coaches. Have a #flashbackfriday (#fbf) post each week of when players were younger. Engage both players and parents. </a:t>
            </a:r>
          </a:p>
          <a:p>
            <a:pPr>
              <a:spcBef>
                <a:spcPct val="0"/>
              </a:spcBef>
            </a:pPr>
            <a:r>
              <a:rPr lang="en-US" smtClean="0"/>
              <a:t>(Explain flipgram)- Use flipgram for game highlights or personal player highlights.</a:t>
            </a:r>
          </a:p>
          <a:p>
            <a:pPr>
              <a:spcBef>
                <a:spcPct val="0"/>
              </a:spcBef>
            </a:pPr>
            <a:endParaRPr lang="en-US"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E0D9E57-5BF3-4ECA-897E-AA0488FF21BA}" type="slidenum">
              <a:rPr lang="en-US"/>
              <a:pPr fontAlgn="base">
                <a:spcBef>
                  <a:spcPct val="0"/>
                </a:spcBef>
                <a:spcAft>
                  <a:spcPct val="0"/>
                </a:spcAft>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Explain how you use Twitter for Jenna Comm. How we promote people, events, etc. (*we will go into depth with how THEY can use twitter in later slides to come)</a:t>
            </a:r>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1CDDFA1-C1BB-41A6-A9C2-B447B2AB9902}" type="slidenum">
              <a:rPr lang="en-US"/>
              <a:pPr fontAlgn="base">
                <a:spcBef>
                  <a:spcPct val="0"/>
                </a:spcBef>
                <a:spcAft>
                  <a:spcPct val="0"/>
                </a:spcAft>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Explain how you use twitter for your personal accounts and Jenna Comm. (*Again, we will go into detail about how they can use Instagram to connect and interact)</a:t>
            </a:r>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E001C1-7D4E-4F6D-BF78-6FB528F7313E}" type="slidenum">
              <a:rPr lang="en-US"/>
              <a:pPr fontAlgn="base">
                <a:spcBef>
                  <a:spcPct val="0"/>
                </a:spcBef>
                <a:spcAft>
                  <a:spcPct val="0"/>
                </a:spcAft>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Explain how you use your personal and business facebook. Explain networking and how you reach your audience. (**Again we will go into detail about how they can use their facebook and facebook fan pages to connect and interact in previous slides to come)</a:t>
            </a:r>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B72995-F7F1-4B7D-9D15-2170D83A072F}" type="slidenum">
              <a:rPr lang="en-US"/>
              <a:pPr fontAlgn="base">
                <a:spcBef>
                  <a:spcPct val="0"/>
                </a:spcBef>
                <a:spcAft>
                  <a:spcPct val="0"/>
                </a:spcAft>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Explain Snapchat. How it’s evolving. Explain how you can use snap chat for Jenna Communications. (For example how we can take picture of our events for clients and how potential clients have an inside image of what Jenna Communications is capable of doing.) If we have an event in Maryland, South Jersey, etc. clients and friends have the opportunity to come to our event if they are near the location. </a:t>
            </a:r>
          </a:p>
          <a:p>
            <a:pPr>
              <a:spcBef>
                <a:spcPct val="0"/>
              </a:spcBef>
            </a:pPr>
            <a:r>
              <a:rPr lang="en-US" smtClean="0"/>
              <a:t>* Players can engage on Snapchat by taking pictures of pre/post game activities for parents. *Coaches can create a snapchat account for parents and players. Parents and Players can connect and engage with pictures and videos.</a:t>
            </a: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A59B1B1-2A94-4934-88D3-6125662AD5AD}" type="slidenum">
              <a:rPr lang="en-US"/>
              <a:pPr fontAlgn="base">
                <a:spcBef>
                  <a:spcPct val="0"/>
                </a:spcBef>
                <a:spcAft>
                  <a:spcPct val="0"/>
                </a:spcAft>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Tell a personal story or about what Jenna Communications does to create effective messages.</a:t>
            </a:r>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78F00D-8A7C-490F-9AF1-C6509FD9A91F}" type="slidenum">
              <a:rPr lang="en-US"/>
              <a:pPr fontAlgn="base">
                <a:spcBef>
                  <a:spcPct val="0"/>
                </a:spcBef>
                <a:spcAft>
                  <a:spcPct val="0"/>
                </a:spcAft>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Now explain how parents, coaches and players can connect through facebook. For example, on the team’s fan page bring up the option of creating a “player of the week” or each month have a “most improved player”. This way parents can connect, share personal stories about specific games that player did well or post pictures of that player. You can list more examples but this is just an example to show how all three parties (players, parents and coaches) can all engage and interact through a social media account.</a:t>
            </a:r>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EC6B4C-1BF1-4B66-83EE-11ED7C132C0B}" type="slidenum">
              <a:rPr lang="en-US"/>
              <a:pPr fontAlgn="base">
                <a:spcBef>
                  <a:spcPct val="0"/>
                </a:spcBef>
                <a:spcAft>
                  <a:spcPct val="0"/>
                </a:spcAft>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Express how coaches should share videos and pictures. (Parents love videos and pictures of their kids and coaches love showing off their team, especially to rival teams or to show how talented THEIR players are.) Parents can “share” these videos and pictures on facebook. This engages in a different audience which is their own social media. This way when the parents “share” these images or videos they can connect with their own families and friends and update them on their children. Players can “share” videos and images on their on social media to connect with their own audience. This can help the team bring in other players or making people want to attend their games. Coaches and parents love when there is a big crowd watching their players and children. It’s all about an ego boost.</a:t>
            </a:r>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9E703CF-E836-4A7A-89CC-7CC5C5690CFE}" type="slidenum">
              <a:rPr lang="en-US"/>
              <a:pPr fontAlgn="base">
                <a:spcBef>
                  <a:spcPct val="0"/>
                </a:spcBef>
                <a:spcAft>
                  <a:spcPct val="0"/>
                </a:spcAft>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Explain how we advertise for Jenna Communications and all the options they have for payments and advertising.</a:t>
            </a: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67A104-98FB-416E-AE0B-AC782BAA43F8}" type="slidenum">
              <a:rPr lang="en-US"/>
              <a:pPr fontAlgn="base">
                <a:spcBef>
                  <a:spcPct val="0"/>
                </a:spcBef>
                <a:spcAft>
                  <a:spcPct val="0"/>
                </a:spcAft>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1BA930E-AC54-4D58-9D88-7A98C555478B}" type="datetimeFigureOut">
              <a:rPr lang="en-US"/>
              <a:pPr>
                <a:defRPr/>
              </a:pPr>
              <a:t>1/16/15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D6AB5A-4FB2-409E-A3F4-5670783E7A2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E8D9F04-C099-4AFE-8FB6-35AF475132CF}" type="datetimeFigureOut">
              <a:rPr lang="en-US"/>
              <a:pPr>
                <a:defRPr/>
              </a:pPr>
              <a:t>1/16/15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0942B0-B134-4454-8D93-38FF8B14260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E51C8D3-A5C5-4A9E-9D92-31945AEC6426}" type="datetimeFigureOut">
              <a:rPr lang="en-US"/>
              <a:pPr>
                <a:defRPr/>
              </a:pPr>
              <a:t>1/16/15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3B3B07-B004-4635-A1F7-7B9A33C9F2F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F46599D-C442-4A85-B95E-3349574D2A3B}" type="datetimeFigureOut">
              <a:rPr lang="en-US"/>
              <a:pPr>
                <a:defRPr/>
              </a:pPr>
              <a:t>1/16/15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1685DC-07CF-47BE-8D4E-AE331623C12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793A2AE-317B-4212-8303-B2DE50DB847C}" type="datetimeFigureOut">
              <a:rPr lang="en-US"/>
              <a:pPr>
                <a:defRPr/>
              </a:pPr>
              <a:t>1/16/15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879B3D-980B-48E7-BFE7-F76E449A3D8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BF6423B-B681-49BA-A7B7-1F19B559BECF}" type="datetimeFigureOut">
              <a:rPr lang="en-US"/>
              <a:pPr>
                <a:defRPr/>
              </a:pPr>
              <a:t>1/16/15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FD1C0C-3154-4A5C-A8A0-54A1E876231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CAA9BA2-A89C-4EAE-BC0B-3FE8C69D06BE}" type="datetimeFigureOut">
              <a:rPr lang="en-US"/>
              <a:pPr>
                <a:defRPr/>
              </a:pPr>
              <a:t>1/16/15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C534141-9023-4AF9-9B73-CB54BDBC802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EB4AF13-2406-4FC2-BEA8-3AEB09C0B6D8}" type="datetimeFigureOut">
              <a:rPr lang="en-US"/>
              <a:pPr>
                <a:defRPr/>
              </a:pPr>
              <a:t>1/16/15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CF606B7-7F1A-4C46-B61F-3DDC640EEC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8D293B0-5600-4CDB-BBEA-15B760ACA75F}" type="datetimeFigureOut">
              <a:rPr lang="en-US"/>
              <a:pPr>
                <a:defRPr/>
              </a:pPr>
              <a:t>1/16/15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326D45A-3A29-469F-8FBF-E7809745848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87F6A2B-2148-4E26-B896-01FA8C7B0A22}" type="datetimeFigureOut">
              <a:rPr lang="en-US"/>
              <a:pPr>
                <a:defRPr/>
              </a:pPr>
              <a:t>1/16/15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49CF04-62DA-4503-BC54-9E010850379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CCE7854-3852-4EFF-B08F-6C6C477799F9}" type="datetimeFigureOut">
              <a:rPr lang="en-US"/>
              <a:pPr>
                <a:defRPr/>
              </a:pPr>
              <a:t>1/16/15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FD2A1C8-9604-479E-A9BA-D0AB4E120F5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245A2AF-CD3E-4A91-BE40-1D923EC5F4F5}" type="datetimeFigureOut">
              <a:rPr lang="en-US"/>
              <a:pPr>
                <a:defRPr/>
              </a:pPr>
              <a:t>1/16/15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888E56AF-628A-49DB-ACC9-B038D64869B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2.jpeg"/><Relationship Id="rId5" Type="http://schemas.openxmlformats.org/officeDocument/2006/relationships/image" Target="../media/image13.png"/><Relationship Id="rId6" Type="http://schemas.openxmlformats.org/officeDocument/2006/relationships/image" Target="../media/image14.jpeg"/><Relationship Id="rId7"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likealyzer.co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4000" r="-22000" b="-3000"/>
          </a:stretch>
        </a:blipFill>
        <a:effectLst/>
      </p:bgPr>
    </p:bg>
    <p:spTree>
      <p:nvGrpSpPr>
        <p:cNvPr id="1" name=""/>
        <p:cNvGrpSpPr/>
        <p:nvPr/>
      </p:nvGrpSpPr>
      <p:grpSpPr>
        <a:xfrm>
          <a:off x="0" y="0"/>
          <a:ext cx="0" cy="0"/>
          <a:chOff x="0" y="0"/>
          <a:chExt cx="0" cy="0"/>
        </a:xfrm>
      </p:grpSpPr>
      <p:sp>
        <p:nvSpPr>
          <p:cNvPr id="2050" name="Title 1"/>
          <p:cNvSpPr>
            <a:spLocks noGrp="1"/>
          </p:cNvSpPr>
          <p:nvPr>
            <p:ph type="ctrTitle"/>
          </p:nvPr>
        </p:nvSpPr>
        <p:spPr>
          <a:xfrm>
            <a:off x="914400" y="0"/>
            <a:ext cx="7772400" cy="2057400"/>
          </a:xfrm>
        </p:spPr>
        <p:txBody>
          <a:bodyPr/>
          <a:lstStyle/>
          <a:p>
            <a:r>
              <a:rPr lang="en-US" sz="5400" b="1" dirty="0" smtClean="0">
                <a:latin typeface="Helvetica"/>
                <a:ea typeface="Batang" pitchFamily="18" charset="-127"/>
                <a:cs typeface="Helvetica"/>
              </a:rPr>
              <a:t>Scoring Goals with Social Media</a:t>
            </a:r>
          </a:p>
        </p:txBody>
      </p:sp>
      <p:sp>
        <p:nvSpPr>
          <p:cNvPr id="2051" name="Subtitle 2"/>
          <p:cNvSpPr>
            <a:spLocks noGrp="1"/>
          </p:cNvSpPr>
          <p:nvPr>
            <p:ph type="subTitle" idx="1"/>
          </p:nvPr>
        </p:nvSpPr>
        <p:spPr>
          <a:xfrm>
            <a:off x="3352800" y="5105400"/>
            <a:ext cx="5791200" cy="1752600"/>
          </a:xfrm>
        </p:spPr>
        <p:txBody>
          <a:bodyPr/>
          <a:lstStyle/>
          <a:p>
            <a:r>
              <a:rPr lang="en-US" sz="3600" dirty="0" smtClean="0">
                <a:solidFill>
                  <a:schemeClr val="bg1"/>
                </a:solidFill>
                <a:latin typeface="Helvetica"/>
                <a:ea typeface="Batang" pitchFamily="18" charset="-127"/>
                <a:cs typeface="Helvetica"/>
              </a:rPr>
              <a:t>An Inside Look at Promoting Effectively </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effectLst/>
      </p:bgPr>
    </p:bg>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b="1" dirty="0" smtClean="0">
                <a:latin typeface="Helvetica"/>
                <a:ea typeface="Batang" pitchFamily="18" charset="-127"/>
                <a:cs typeface="Helvetica"/>
              </a:rPr>
              <a:t>Some Good Examples</a:t>
            </a:r>
            <a:r>
              <a:rPr lang="en-US" b="1" dirty="0" smtClean="0">
                <a:latin typeface="Helvetica"/>
                <a:cs typeface="Helvetica"/>
              </a:rPr>
              <a:t>	</a:t>
            </a:r>
          </a:p>
        </p:txBody>
      </p:sp>
      <p:pic>
        <p:nvPicPr>
          <p:cNvPr id="11267" name="Picture 3" descr="unnamed1.png"/>
          <p:cNvPicPr>
            <a:picLocks noChangeAspect="1"/>
          </p:cNvPicPr>
          <p:nvPr/>
        </p:nvPicPr>
        <p:blipFill>
          <a:blip r:embed="rId2" cstate="print"/>
          <a:srcRect/>
          <a:stretch>
            <a:fillRect/>
          </a:stretch>
        </p:blipFill>
        <p:spPr bwMode="auto">
          <a:xfrm>
            <a:off x="228600" y="1676400"/>
            <a:ext cx="2595563" cy="4614863"/>
          </a:xfrm>
          <a:prstGeom prst="rect">
            <a:avLst/>
          </a:prstGeom>
          <a:noFill/>
          <a:ln w="9525">
            <a:noFill/>
            <a:miter lim="800000"/>
            <a:headEnd/>
            <a:tailEnd/>
          </a:ln>
        </p:spPr>
      </p:pic>
      <p:pic>
        <p:nvPicPr>
          <p:cNvPr id="11268" name="Picture 4" descr="unnamed.png"/>
          <p:cNvPicPr>
            <a:picLocks noChangeAspect="1"/>
          </p:cNvPicPr>
          <p:nvPr/>
        </p:nvPicPr>
        <p:blipFill>
          <a:blip r:embed="rId3" cstate="print"/>
          <a:srcRect/>
          <a:stretch>
            <a:fillRect/>
          </a:stretch>
        </p:blipFill>
        <p:spPr bwMode="auto">
          <a:xfrm>
            <a:off x="3124200" y="1676400"/>
            <a:ext cx="2571750" cy="4572000"/>
          </a:xfrm>
          <a:prstGeom prst="rect">
            <a:avLst/>
          </a:prstGeom>
          <a:noFill/>
          <a:ln w="9525">
            <a:noFill/>
            <a:miter lim="800000"/>
            <a:headEnd/>
            <a:tailEnd/>
          </a:ln>
        </p:spPr>
      </p:pic>
      <p:pic>
        <p:nvPicPr>
          <p:cNvPr id="11269" name="Picture 5" descr="unnamed4.png"/>
          <p:cNvPicPr>
            <a:picLocks noChangeAspect="1"/>
          </p:cNvPicPr>
          <p:nvPr/>
        </p:nvPicPr>
        <p:blipFill>
          <a:blip r:embed="rId4" cstate="print"/>
          <a:srcRect/>
          <a:stretch>
            <a:fillRect/>
          </a:stretch>
        </p:blipFill>
        <p:spPr bwMode="auto">
          <a:xfrm>
            <a:off x="5943600" y="1600200"/>
            <a:ext cx="2665413" cy="47244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b="1" dirty="0" smtClean="0">
                <a:latin typeface="Helvetica"/>
                <a:ea typeface="Batang" pitchFamily="18" charset="-127"/>
                <a:cs typeface="Helvetica"/>
              </a:rPr>
              <a:t>Don’t Forget To Make Goals</a:t>
            </a:r>
          </a:p>
        </p:txBody>
      </p:sp>
      <p:sp>
        <p:nvSpPr>
          <p:cNvPr id="3" name="Content Placeholder 2"/>
          <p:cNvSpPr>
            <a:spLocks noGrp="1"/>
          </p:cNvSpPr>
          <p:nvPr>
            <p:ph idx="1"/>
          </p:nvPr>
        </p:nvSpPr>
        <p:spPr>
          <a:xfrm>
            <a:off x="3810000" y="1219200"/>
            <a:ext cx="5029200" cy="5257800"/>
          </a:xfrm>
        </p:spPr>
        <p:txBody>
          <a:bodyPr rtlCol="0">
            <a:normAutofit/>
          </a:bodyPr>
          <a:lstStyle/>
          <a:p>
            <a:pPr fontAlgn="auto">
              <a:spcAft>
                <a:spcPts val="0"/>
              </a:spcAft>
              <a:buFont typeface="Arial" pitchFamily="34" charset="0"/>
              <a:buChar char="•"/>
              <a:defRPr/>
            </a:pPr>
            <a:r>
              <a:rPr lang="en-US" sz="2800" dirty="0" smtClean="0">
                <a:latin typeface="Helvetica"/>
                <a:ea typeface="Batang" pitchFamily="18" charset="-127"/>
                <a:cs typeface="Helvetica"/>
              </a:rPr>
              <a:t>The best way to keep yourself focused on social media is to make goals.</a:t>
            </a:r>
          </a:p>
          <a:p>
            <a:pPr fontAlgn="auto">
              <a:spcAft>
                <a:spcPts val="0"/>
              </a:spcAft>
              <a:buFont typeface="Arial" pitchFamily="34" charset="0"/>
              <a:buChar char="•"/>
              <a:defRPr/>
            </a:pPr>
            <a:r>
              <a:rPr lang="en-US" sz="2800" dirty="0" smtClean="0">
                <a:latin typeface="Helvetica"/>
                <a:ea typeface="Batang" pitchFamily="18" charset="-127"/>
                <a:cs typeface="Helvetica"/>
              </a:rPr>
              <a:t>It’s one of the first things we do when we begin a new client partnership</a:t>
            </a:r>
          </a:p>
          <a:p>
            <a:pPr fontAlgn="auto">
              <a:spcAft>
                <a:spcPts val="0"/>
              </a:spcAft>
              <a:buFont typeface="Arial" pitchFamily="34" charset="0"/>
              <a:buChar char="•"/>
              <a:defRPr/>
            </a:pPr>
            <a:r>
              <a:rPr lang="en-US" sz="2800" dirty="0" smtClean="0">
                <a:latin typeface="Helvetica"/>
                <a:ea typeface="Batang" pitchFamily="18" charset="-127"/>
                <a:cs typeface="Helvetica"/>
              </a:rPr>
              <a:t>Sample goals include growth figures, frequency of posting, maintaining consistent messaging </a:t>
            </a:r>
          </a:p>
          <a:p>
            <a:pPr fontAlgn="auto">
              <a:spcAft>
                <a:spcPts val="0"/>
              </a:spcAft>
              <a:buFont typeface="Arial" pitchFamily="34" charset="0"/>
              <a:buChar char="•"/>
              <a:defRPr/>
            </a:pPr>
            <a:endParaRPr lang="en-US" dirty="0"/>
          </a:p>
        </p:txBody>
      </p:sp>
      <p:pic>
        <p:nvPicPr>
          <p:cNvPr id="12292" name="Picture 3" descr="goalie.png"/>
          <p:cNvPicPr>
            <a:picLocks noChangeAspect="1"/>
          </p:cNvPicPr>
          <p:nvPr/>
        </p:nvPicPr>
        <p:blipFill>
          <a:blip r:embed="rId2" cstate="print"/>
          <a:srcRect/>
          <a:stretch>
            <a:fillRect/>
          </a:stretch>
        </p:blipFill>
        <p:spPr bwMode="auto">
          <a:xfrm>
            <a:off x="131763" y="2362200"/>
            <a:ext cx="3578225" cy="2514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smtClean="0">
                <a:latin typeface="Helvetica"/>
                <a:ea typeface="Batang" pitchFamily="18" charset="-127"/>
                <a:cs typeface="Helvetica"/>
              </a:rPr>
              <a:t>What Networks Should YOU Be On?</a:t>
            </a:r>
            <a:endParaRPr lang="en-US" b="1" dirty="0">
              <a:latin typeface="Helvetica"/>
              <a:ea typeface="Batang" pitchFamily="18" charset="-127"/>
              <a:cs typeface="Helvetica"/>
            </a:endParaRPr>
          </a:p>
        </p:txBody>
      </p:sp>
      <p:pic>
        <p:nvPicPr>
          <p:cNvPr id="13315" name="Picture 3" descr="Snapchat_7_1_13.png"/>
          <p:cNvPicPr>
            <a:picLocks noChangeAspect="1"/>
          </p:cNvPicPr>
          <p:nvPr/>
        </p:nvPicPr>
        <p:blipFill>
          <a:blip r:embed="rId2" cstate="print"/>
          <a:srcRect/>
          <a:stretch>
            <a:fillRect/>
          </a:stretch>
        </p:blipFill>
        <p:spPr bwMode="auto">
          <a:xfrm>
            <a:off x="4800600" y="1828800"/>
            <a:ext cx="1600200" cy="1600200"/>
          </a:xfrm>
          <a:prstGeom prst="rect">
            <a:avLst/>
          </a:prstGeom>
          <a:noFill/>
          <a:ln w="9525">
            <a:noFill/>
            <a:miter lim="800000"/>
            <a:headEnd/>
            <a:tailEnd/>
          </a:ln>
        </p:spPr>
      </p:pic>
      <p:pic>
        <p:nvPicPr>
          <p:cNvPr id="13316" name="Picture 6" descr="insta.jpg"/>
          <p:cNvPicPr>
            <a:picLocks noChangeAspect="1"/>
          </p:cNvPicPr>
          <p:nvPr/>
        </p:nvPicPr>
        <p:blipFill>
          <a:blip r:embed="rId3" cstate="print"/>
          <a:srcRect/>
          <a:stretch>
            <a:fillRect/>
          </a:stretch>
        </p:blipFill>
        <p:spPr bwMode="auto">
          <a:xfrm>
            <a:off x="7162800" y="1828800"/>
            <a:ext cx="1600200" cy="1600200"/>
          </a:xfrm>
          <a:prstGeom prst="rect">
            <a:avLst/>
          </a:prstGeom>
          <a:noFill/>
          <a:ln w="9525">
            <a:noFill/>
            <a:miter lim="800000"/>
            <a:headEnd/>
            <a:tailEnd/>
          </a:ln>
        </p:spPr>
      </p:pic>
      <p:pic>
        <p:nvPicPr>
          <p:cNvPr id="13317" name="Picture 7" descr="thUZX2FQW0.jpg"/>
          <p:cNvPicPr>
            <a:picLocks noChangeAspect="1"/>
          </p:cNvPicPr>
          <p:nvPr/>
        </p:nvPicPr>
        <p:blipFill>
          <a:blip r:embed="rId4" cstate="print"/>
          <a:srcRect/>
          <a:stretch>
            <a:fillRect/>
          </a:stretch>
        </p:blipFill>
        <p:spPr bwMode="auto">
          <a:xfrm>
            <a:off x="304800" y="4495800"/>
            <a:ext cx="2857500" cy="2019300"/>
          </a:xfrm>
          <a:prstGeom prst="rect">
            <a:avLst/>
          </a:prstGeom>
          <a:noFill/>
          <a:ln w="9525">
            <a:noFill/>
            <a:miter lim="800000"/>
            <a:headEnd/>
            <a:tailEnd/>
          </a:ln>
        </p:spPr>
      </p:pic>
      <p:pic>
        <p:nvPicPr>
          <p:cNvPr id="13318" name="Picture 9" descr="twitter-logo.png"/>
          <p:cNvPicPr>
            <a:picLocks noChangeAspect="1"/>
          </p:cNvPicPr>
          <p:nvPr/>
        </p:nvPicPr>
        <p:blipFill>
          <a:blip r:embed="rId5" cstate="print"/>
          <a:srcRect/>
          <a:stretch>
            <a:fillRect/>
          </a:stretch>
        </p:blipFill>
        <p:spPr bwMode="auto">
          <a:xfrm>
            <a:off x="3429000" y="3733800"/>
            <a:ext cx="3963988" cy="1490663"/>
          </a:xfrm>
          <a:prstGeom prst="rect">
            <a:avLst/>
          </a:prstGeom>
          <a:noFill/>
          <a:ln w="9525">
            <a:noFill/>
            <a:miter lim="800000"/>
            <a:headEnd/>
            <a:tailEnd/>
          </a:ln>
        </p:spPr>
      </p:pic>
      <p:pic>
        <p:nvPicPr>
          <p:cNvPr id="13319" name="Picture 10" descr="liniked in.jpg"/>
          <p:cNvPicPr>
            <a:picLocks noChangeAspect="1"/>
          </p:cNvPicPr>
          <p:nvPr/>
        </p:nvPicPr>
        <p:blipFill>
          <a:blip r:embed="rId6" cstate="print"/>
          <a:srcRect/>
          <a:stretch>
            <a:fillRect/>
          </a:stretch>
        </p:blipFill>
        <p:spPr bwMode="auto">
          <a:xfrm>
            <a:off x="7486650" y="5029200"/>
            <a:ext cx="1657350" cy="1657350"/>
          </a:xfrm>
          <a:prstGeom prst="rect">
            <a:avLst/>
          </a:prstGeom>
          <a:noFill/>
          <a:ln w="9525">
            <a:noFill/>
            <a:miter lim="800000"/>
            <a:headEnd/>
            <a:tailEnd/>
          </a:ln>
        </p:spPr>
      </p:pic>
      <p:pic>
        <p:nvPicPr>
          <p:cNvPr id="13320" name="Picture 11" descr="facebook_logo.jpg"/>
          <p:cNvPicPr>
            <a:picLocks noChangeAspect="1"/>
          </p:cNvPicPr>
          <p:nvPr/>
        </p:nvPicPr>
        <p:blipFill>
          <a:blip r:embed="rId7" cstate="print"/>
          <a:srcRect/>
          <a:stretch>
            <a:fillRect/>
          </a:stretch>
        </p:blipFill>
        <p:spPr bwMode="auto">
          <a:xfrm>
            <a:off x="304800" y="2057400"/>
            <a:ext cx="4010025" cy="15081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effectLst/>
      </p:bgPr>
    </p:bg>
    <p:spTree>
      <p:nvGrpSpPr>
        <p:cNvPr id="1" name=""/>
        <p:cNvGrpSpPr/>
        <p:nvPr/>
      </p:nvGrpSpPr>
      <p:grpSpPr>
        <a:xfrm>
          <a:off x="0" y="0"/>
          <a:ext cx="0" cy="0"/>
          <a:chOff x="0" y="0"/>
          <a:chExt cx="0" cy="0"/>
        </a:xfrm>
      </p:grpSpPr>
      <p:sp>
        <p:nvSpPr>
          <p:cNvPr id="14338" name="Title 1"/>
          <p:cNvSpPr>
            <a:spLocks noGrp="1"/>
          </p:cNvSpPr>
          <p:nvPr>
            <p:ph type="title"/>
          </p:nvPr>
        </p:nvSpPr>
        <p:spPr>
          <a:xfrm>
            <a:off x="2286000" y="228600"/>
            <a:ext cx="5791200" cy="1676400"/>
          </a:xfrm>
        </p:spPr>
        <p:txBody>
          <a:bodyPr/>
          <a:lstStyle/>
          <a:p>
            <a:r>
              <a:rPr lang="en-US" b="1" dirty="0" smtClean="0">
                <a:latin typeface="Helvetica"/>
                <a:ea typeface="Batang" pitchFamily="18" charset="-127"/>
                <a:cs typeface="Helvetica"/>
              </a:rPr>
              <a:t>Let’s Start With Facebook!</a:t>
            </a:r>
          </a:p>
        </p:txBody>
      </p:sp>
      <p:sp>
        <p:nvSpPr>
          <p:cNvPr id="14339" name="Content Placeholder 2"/>
          <p:cNvSpPr>
            <a:spLocks noGrp="1"/>
          </p:cNvSpPr>
          <p:nvPr>
            <p:ph idx="1"/>
          </p:nvPr>
        </p:nvSpPr>
        <p:spPr>
          <a:xfrm>
            <a:off x="685800" y="1981200"/>
            <a:ext cx="7620000" cy="4191000"/>
          </a:xfrm>
        </p:spPr>
        <p:txBody>
          <a:bodyPr/>
          <a:lstStyle/>
          <a:p>
            <a:r>
              <a:rPr lang="en-US" sz="2800" dirty="0" smtClean="0">
                <a:latin typeface="Helvetica"/>
                <a:ea typeface="Batang" pitchFamily="18" charset="-127"/>
                <a:cs typeface="Helvetica"/>
              </a:rPr>
              <a:t>If you haven’t done so already, create a Fan Page for your league </a:t>
            </a:r>
          </a:p>
          <a:p>
            <a:r>
              <a:rPr lang="en-US" sz="2800" dirty="0" smtClean="0">
                <a:latin typeface="Helvetica"/>
                <a:ea typeface="Batang" pitchFamily="18" charset="-127"/>
                <a:cs typeface="Helvetica"/>
              </a:rPr>
              <a:t>Treat Facebook as your “control center” and branch out from there </a:t>
            </a:r>
          </a:p>
          <a:p>
            <a:r>
              <a:rPr lang="en-US" sz="2800" dirty="0" smtClean="0">
                <a:latin typeface="Helvetica"/>
                <a:ea typeface="Batang" pitchFamily="18" charset="-127"/>
                <a:cs typeface="Helvetica"/>
              </a:rPr>
              <a:t>Designate a team as admins to manage the page</a:t>
            </a:r>
          </a:p>
          <a:p>
            <a:r>
              <a:rPr lang="en-US" sz="2800" dirty="0" smtClean="0">
                <a:latin typeface="Helvetica"/>
                <a:ea typeface="Batang" pitchFamily="18" charset="-127"/>
                <a:cs typeface="Helvetica"/>
              </a:rPr>
              <a:t>Develop a social media routine </a:t>
            </a:r>
          </a:p>
          <a:p>
            <a:endParaRPr lang="en-US" dirty="0" smtClean="0"/>
          </a:p>
        </p:txBody>
      </p:sp>
      <p:pic>
        <p:nvPicPr>
          <p:cNvPr id="14340" name="Picture 3" descr="th3JWSAWI6.jpg"/>
          <p:cNvPicPr>
            <a:picLocks noChangeAspect="1"/>
          </p:cNvPicPr>
          <p:nvPr/>
        </p:nvPicPr>
        <p:blipFill>
          <a:blip r:embed="rId3" cstate="print"/>
          <a:srcRect/>
          <a:stretch>
            <a:fillRect/>
          </a:stretch>
        </p:blipFill>
        <p:spPr bwMode="auto">
          <a:xfrm>
            <a:off x="304800" y="152400"/>
            <a:ext cx="2182813" cy="1447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b="1" dirty="0" smtClean="0">
                <a:latin typeface="Helvetica"/>
                <a:ea typeface="Batang" pitchFamily="18" charset="-127"/>
                <a:cs typeface="Helvetica"/>
              </a:rPr>
              <a:t>Let’s Start With Facebook</a:t>
            </a: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latin typeface="Helvetica"/>
                <a:ea typeface="Batang" pitchFamily="18" charset="-127"/>
                <a:cs typeface="Helvetica"/>
              </a:rPr>
              <a:t>Remember to create </a:t>
            </a:r>
            <a:r>
              <a:rPr lang="en-US" dirty="0" err="1" smtClean="0">
                <a:latin typeface="Helvetica"/>
                <a:ea typeface="Batang" pitchFamily="18" charset="-127"/>
                <a:cs typeface="Helvetica"/>
              </a:rPr>
              <a:t>Facebook</a:t>
            </a:r>
            <a:r>
              <a:rPr lang="en-US" dirty="0" smtClean="0">
                <a:latin typeface="Helvetica"/>
                <a:ea typeface="Batang" pitchFamily="18" charset="-127"/>
                <a:cs typeface="Helvetica"/>
              </a:rPr>
              <a:t> events for tryouts, signups, etc. to generate buzz </a:t>
            </a:r>
          </a:p>
          <a:p>
            <a:pPr fontAlgn="auto">
              <a:spcAft>
                <a:spcPts val="0"/>
              </a:spcAft>
              <a:buFont typeface="Arial" pitchFamily="34" charset="0"/>
              <a:buChar char="•"/>
              <a:defRPr/>
            </a:pPr>
            <a:r>
              <a:rPr lang="en-US" dirty="0" smtClean="0">
                <a:latin typeface="Helvetica"/>
                <a:ea typeface="Batang" pitchFamily="18" charset="-127"/>
                <a:cs typeface="Helvetica"/>
              </a:rPr>
              <a:t>Invite as many relevant people as possible to join event </a:t>
            </a:r>
          </a:p>
          <a:p>
            <a:pPr fontAlgn="auto">
              <a:spcAft>
                <a:spcPts val="0"/>
              </a:spcAft>
              <a:buFont typeface="Arial" pitchFamily="34" charset="0"/>
              <a:buChar char="•"/>
              <a:defRPr/>
            </a:pPr>
            <a:r>
              <a:rPr lang="en-US" dirty="0" smtClean="0">
                <a:latin typeface="Helvetica"/>
                <a:ea typeface="Batang" pitchFamily="18" charset="-127"/>
                <a:cs typeface="Helvetica"/>
              </a:rPr>
              <a:t>Keep those who joined your event pumped up by writing exclusive updates </a:t>
            </a:r>
          </a:p>
          <a:p>
            <a:pPr fontAlgn="auto">
              <a:spcAft>
                <a:spcPts val="0"/>
              </a:spcAft>
              <a:buFont typeface="Arial" pitchFamily="34" charset="0"/>
              <a:buChar char="•"/>
              <a:defRPr/>
            </a:pPr>
            <a:r>
              <a:rPr lang="en-US" dirty="0" smtClean="0">
                <a:latin typeface="Helvetica"/>
                <a:ea typeface="Batang" pitchFamily="18" charset="-127"/>
                <a:cs typeface="Helvetica"/>
              </a:rPr>
              <a:t>Make an attempt to welcome new guests </a:t>
            </a:r>
          </a:p>
          <a:p>
            <a:pPr fontAlgn="auto">
              <a:spcAft>
                <a:spcPts val="0"/>
              </a:spcAft>
              <a:buFont typeface="Arial" pitchFamily="34" charset="0"/>
              <a:buChar char="•"/>
              <a:defRPr/>
            </a:pPr>
            <a:endParaRPr lang="en-US"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239000" cy="1096963"/>
          </a:xfrm>
        </p:spPr>
        <p:txBody>
          <a:bodyPr rtlCol="0">
            <a:noAutofit/>
          </a:bodyPr>
          <a:lstStyle/>
          <a:p>
            <a:pPr fontAlgn="auto">
              <a:spcAft>
                <a:spcPts val="0"/>
              </a:spcAft>
              <a:defRPr/>
            </a:pPr>
            <a:r>
              <a:rPr lang="en-US" b="1" dirty="0" smtClean="0">
                <a:latin typeface="Helvetica"/>
                <a:ea typeface="Batang" pitchFamily="18" charset="-127"/>
                <a:cs typeface="Helvetica"/>
              </a:rPr>
              <a:t>Visuals are </a:t>
            </a:r>
            <a:r>
              <a:rPr lang="en-US" b="1" i="1" dirty="0" smtClean="0">
                <a:latin typeface="Helvetica"/>
                <a:ea typeface="Batang" pitchFamily="18" charset="-127"/>
                <a:cs typeface="Helvetica"/>
              </a:rPr>
              <a:t>POWERFUL</a:t>
            </a:r>
            <a:endParaRPr lang="en-US" b="1" i="1" dirty="0">
              <a:latin typeface="Helvetica"/>
              <a:ea typeface="Batang" pitchFamily="18" charset="-127"/>
              <a:cs typeface="Helvetica"/>
            </a:endParaRPr>
          </a:p>
        </p:txBody>
      </p:sp>
      <p:sp>
        <p:nvSpPr>
          <p:cNvPr id="16387" name="Content Placeholder 2"/>
          <p:cNvSpPr>
            <a:spLocks noGrp="1"/>
          </p:cNvSpPr>
          <p:nvPr>
            <p:ph idx="1"/>
          </p:nvPr>
        </p:nvSpPr>
        <p:spPr>
          <a:xfrm>
            <a:off x="304800" y="1447800"/>
            <a:ext cx="7162800" cy="4343400"/>
          </a:xfrm>
        </p:spPr>
        <p:txBody>
          <a:bodyPr/>
          <a:lstStyle/>
          <a:p>
            <a:r>
              <a:rPr lang="en-US" dirty="0" smtClean="0">
                <a:latin typeface="Helvetica"/>
                <a:ea typeface="Batang" pitchFamily="18" charset="-127"/>
                <a:cs typeface="Helvetica"/>
              </a:rPr>
              <a:t>Facebook posts that use visuals get 53% more likes</a:t>
            </a:r>
          </a:p>
          <a:p>
            <a:r>
              <a:rPr lang="en-US" sz="2800" dirty="0" smtClean="0">
                <a:latin typeface="Helvetica"/>
                <a:ea typeface="Batang" pitchFamily="18" charset="-127"/>
                <a:cs typeface="Helvetica"/>
              </a:rPr>
              <a:t>Make</a:t>
            </a:r>
            <a:r>
              <a:rPr lang="en-US" dirty="0" smtClean="0">
                <a:latin typeface="Helvetica"/>
                <a:ea typeface="Batang" pitchFamily="18" charset="-127"/>
                <a:cs typeface="Helvetica"/>
              </a:rPr>
              <a:t> photo albums from tryouts, championships and more</a:t>
            </a:r>
          </a:p>
          <a:p>
            <a:r>
              <a:rPr lang="en-US" dirty="0" smtClean="0">
                <a:latin typeface="Helvetica"/>
                <a:ea typeface="Batang" pitchFamily="18" charset="-127"/>
                <a:cs typeface="Helvetica"/>
              </a:rPr>
              <a:t>Use photos throughout the year to promote your league</a:t>
            </a:r>
          </a:p>
          <a:p>
            <a:endParaRPr lang="en-US" dirty="0" smtClean="0"/>
          </a:p>
        </p:txBody>
      </p:sp>
      <p:pic>
        <p:nvPicPr>
          <p:cNvPr id="16388" name="Picture 3" descr="soccer-620.jpg"/>
          <p:cNvPicPr>
            <a:picLocks noChangeAspect="1"/>
          </p:cNvPicPr>
          <p:nvPr/>
        </p:nvPicPr>
        <p:blipFill>
          <a:blip r:embed="rId3" cstate="print"/>
          <a:srcRect/>
          <a:stretch>
            <a:fillRect/>
          </a:stretch>
        </p:blipFill>
        <p:spPr bwMode="auto">
          <a:xfrm>
            <a:off x="5105400" y="4343400"/>
            <a:ext cx="3505200" cy="2335213"/>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b="1" dirty="0" smtClean="0">
                <a:latin typeface="Helvetica"/>
                <a:ea typeface="Batang" pitchFamily="18" charset="-127"/>
                <a:cs typeface="Helvetica"/>
              </a:rPr>
              <a:t>*If You Have A Budget*</a:t>
            </a: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sz="2800" dirty="0" err="1" smtClean="0">
                <a:latin typeface="Helvetica"/>
                <a:ea typeface="Batang" pitchFamily="18" charset="-127"/>
                <a:cs typeface="Helvetica"/>
              </a:rPr>
              <a:t>Facebook</a:t>
            </a:r>
            <a:r>
              <a:rPr lang="en-US" sz="2800" dirty="0" smtClean="0">
                <a:latin typeface="Helvetica"/>
                <a:ea typeface="Batang" pitchFamily="18" charset="-127"/>
                <a:cs typeface="Helvetica"/>
              </a:rPr>
              <a:t> allows you to advertise or promote posts for as little as $5 a day. </a:t>
            </a:r>
          </a:p>
          <a:p>
            <a:pPr fontAlgn="auto">
              <a:spcAft>
                <a:spcPts val="0"/>
              </a:spcAft>
              <a:buFont typeface="Arial" pitchFamily="34" charset="0"/>
              <a:buChar char="•"/>
              <a:defRPr/>
            </a:pPr>
            <a:r>
              <a:rPr lang="en-US" sz="2800" dirty="0" err="1" smtClean="0">
                <a:latin typeface="Helvetica"/>
                <a:ea typeface="Batang" pitchFamily="18" charset="-127"/>
                <a:cs typeface="Helvetica"/>
              </a:rPr>
              <a:t>Facebook</a:t>
            </a:r>
            <a:r>
              <a:rPr lang="en-US" sz="2800" dirty="0" smtClean="0">
                <a:latin typeface="Helvetica"/>
                <a:ea typeface="Batang" pitchFamily="18" charset="-127"/>
                <a:cs typeface="Helvetica"/>
              </a:rPr>
              <a:t> ads appear in right hand corner and can only be a max of 90 characters</a:t>
            </a:r>
          </a:p>
          <a:p>
            <a:pPr fontAlgn="auto">
              <a:spcAft>
                <a:spcPts val="0"/>
              </a:spcAft>
              <a:buFont typeface="Arial" pitchFamily="34" charset="0"/>
              <a:buChar char="•"/>
              <a:defRPr/>
            </a:pPr>
            <a:r>
              <a:rPr lang="en-US" sz="2800" dirty="0" smtClean="0">
                <a:latin typeface="Helvetica"/>
                <a:ea typeface="Batang" pitchFamily="18" charset="-127"/>
                <a:cs typeface="Helvetica"/>
              </a:rPr>
              <a:t>Promoted posts appear in people’s timelines and will say sponsored. </a:t>
            </a:r>
          </a:p>
          <a:p>
            <a:pPr fontAlgn="auto">
              <a:spcAft>
                <a:spcPts val="0"/>
              </a:spcAft>
              <a:buFont typeface="Arial" pitchFamily="34" charset="0"/>
              <a:buChar char="•"/>
              <a:defRPr/>
            </a:pPr>
            <a:r>
              <a:rPr lang="en-US" sz="2800" dirty="0" smtClean="0">
                <a:latin typeface="Helvetica"/>
                <a:ea typeface="Batang" pitchFamily="18" charset="-127"/>
                <a:cs typeface="Helvetica"/>
              </a:rPr>
              <a:t>Visuals are highly recommended with a promoted post</a:t>
            </a:r>
          </a:p>
          <a:p>
            <a:pPr fontAlgn="auto">
              <a:spcAft>
                <a:spcPts val="0"/>
              </a:spcAft>
              <a:buFont typeface="Arial" pitchFamily="34" charset="0"/>
              <a:buChar char="•"/>
              <a:defRPr/>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b="1" dirty="0" smtClean="0">
                <a:latin typeface="Helvetica"/>
                <a:ea typeface="Batang" pitchFamily="18" charset="-127"/>
                <a:cs typeface="Helvetica"/>
              </a:rPr>
              <a:t>A Quick Look at Making an Ad</a:t>
            </a:r>
          </a:p>
        </p:txBody>
      </p:sp>
      <p:pic>
        <p:nvPicPr>
          <p:cNvPr id="18435" name="Picture 2"/>
          <p:cNvPicPr>
            <a:picLocks noChangeAspect="1" noChangeArrowheads="1"/>
          </p:cNvPicPr>
          <p:nvPr/>
        </p:nvPicPr>
        <p:blipFill>
          <a:blip r:embed="rId3" cstate="print"/>
          <a:srcRect/>
          <a:stretch>
            <a:fillRect/>
          </a:stretch>
        </p:blipFill>
        <p:spPr bwMode="auto">
          <a:xfrm>
            <a:off x="533400" y="1524000"/>
            <a:ext cx="2614613" cy="4953000"/>
          </a:xfrm>
          <a:prstGeom prst="rect">
            <a:avLst/>
          </a:prstGeom>
          <a:noFill/>
          <a:ln w="9525">
            <a:noFill/>
            <a:miter lim="800000"/>
            <a:headEnd/>
            <a:tailEnd/>
          </a:ln>
        </p:spPr>
      </p:pic>
      <p:pic>
        <p:nvPicPr>
          <p:cNvPr id="18436" name="Picture 3"/>
          <p:cNvPicPr>
            <a:picLocks noChangeAspect="1" noChangeArrowheads="1"/>
          </p:cNvPicPr>
          <p:nvPr/>
        </p:nvPicPr>
        <p:blipFill>
          <a:blip r:embed="rId4" cstate="print"/>
          <a:srcRect/>
          <a:stretch>
            <a:fillRect/>
          </a:stretch>
        </p:blipFill>
        <p:spPr bwMode="auto">
          <a:xfrm>
            <a:off x="3810000" y="1371600"/>
            <a:ext cx="4367213" cy="4953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effectLst/>
      </p:bgPr>
    </p:bg>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b="1" dirty="0" smtClean="0">
                <a:latin typeface="Helvetica"/>
                <a:ea typeface="Batang" pitchFamily="18" charset="-127"/>
                <a:cs typeface="Helvetica"/>
              </a:rPr>
              <a:t>Making an Ad Continued</a:t>
            </a:r>
          </a:p>
        </p:txBody>
      </p:sp>
      <p:pic>
        <p:nvPicPr>
          <p:cNvPr id="19459" name="Picture 2"/>
          <p:cNvPicPr>
            <a:picLocks noChangeAspect="1" noChangeArrowheads="1"/>
          </p:cNvPicPr>
          <p:nvPr/>
        </p:nvPicPr>
        <p:blipFill>
          <a:blip r:embed="rId2" cstate="print"/>
          <a:srcRect/>
          <a:stretch>
            <a:fillRect/>
          </a:stretch>
        </p:blipFill>
        <p:spPr bwMode="auto">
          <a:xfrm>
            <a:off x="1676400" y="1524000"/>
            <a:ext cx="5586413" cy="47244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effectLst/>
      </p:bgPr>
    </p:bg>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b="1" dirty="0" smtClean="0">
                <a:latin typeface="Helvetica"/>
                <a:ea typeface="Batang" pitchFamily="18" charset="-127"/>
                <a:cs typeface="Helvetica"/>
              </a:rPr>
              <a:t>Finishing Your Ad</a:t>
            </a:r>
          </a:p>
        </p:txBody>
      </p:sp>
      <p:pic>
        <p:nvPicPr>
          <p:cNvPr id="20483" name="Picture 2"/>
          <p:cNvPicPr>
            <a:picLocks noChangeAspect="1" noChangeArrowheads="1"/>
          </p:cNvPicPr>
          <p:nvPr/>
        </p:nvPicPr>
        <p:blipFill>
          <a:blip r:embed="rId2" cstate="print"/>
          <a:srcRect/>
          <a:stretch>
            <a:fillRect/>
          </a:stretch>
        </p:blipFill>
        <p:spPr bwMode="auto">
          <a:xfrm>
            <a:off x="609600" y="1981200"/>
            <a:ext cx="7913688" cy="21336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4000" t="16000" r="-4000" b="-4000"/>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1066800" y="152400"/>
            <a:ext cx="7086600" cy="914400"/>
          </a:xfrm>
        </p:spPr>
        <p:txBody>
          <a:bodyPr/>
          <a:lstStyle/>
          <a:p>
            <a:r>
              <a:rPr lang="en-US" b="1" dirty="0" smtClean="0">
                <a:solidFill>
                  <a:srgbClr val="FF3399"/>
                </a:solidFill>
                <a:latin typeface="Helvetica"/>
                <a:ea typeface="Batang" pitchFamily="18" charset="-127"/>
                <a:cs typeface="Helvetica"/>
              </a:rPr>
              <a:t>Welcome from Jenna Communications</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rtlCol="0">
            <a:noAutofit/>
          </a:bodyPr>
          <a:lstStyle/>
          <a:p>
            <a:pPr fontAlgn="auto">
              <a:spcAft>
                <a:spcPts val="0"/>
              </a:spcAft>
              <a:defRPr/>
            </a:pPr>
            <a:r>
              <a:rPr lang="en-US" b="1" dirty="0" smtClean="0">
                <a:latin typeface="Helvetica"/>
                <a:ea typeface="Batang" pitchFamily="18" charset="-127"/>
                <a:cs typeface="Helvetica"/>
              </a:rPr>
              <a:t>Closing Thoughts on </a:t>
            </a:r>
            <a:r>
              <a:rPr lang="en-US" b="1" dirty="0" err="1" smtClean="0">
                <a:latin typeface="Helvetica"/>
                <a:ea typeface="Batang" pitchFamily="18" charset="-127"/>
                <a:cs typeface="Helvetica"/>
              </a:rPr>
              <a:t>Facebook</a:t>
            </a:r>
            <a:endParaRPr lang="en-US" b="1" dirty="0">
              <a:latin typeface="Helvetica"/>
              <a:ea typeface="Batang" pitchFamily="18" charset="-127"/>
              <a:cs typeface="Helvetica"/>
            </a:endParaRPr>
          </a:p>
        </p:txBody>
      </p:sp>
      <p:sp>
        <p:nvSpPr>
          <p:cNvPr id="21507" name="Content Placeholder 2"/>
          <p:cNvSpPr>
            <a:spLocks noGrp="1"/>
          </p:cNvSpPr>
          <p:nvPr>
            <p:ph idx="1"/>
          </p:nvPr>
        </p:nvSpPr>
        <p:spPr/>
        <p:txBody>
          <a:bodyPr/>
          <a:lstStyle/>
          <a:p>
            <a:r>
              <a:rPr lang="en-US" dirty="0" smtClean="0">
                <a:latin typeface="Helvetica"/>
                <a:ea typeface="Batang" pitchFamily="18" charset="-127"/>
                <a:cs typeface="Helvetica"/>
              </a:rPr>
              <a:t>It’s more about the quality of likes than the number of likes!</a:t>
            </a:r>
          </a:p>
          <a:p>
            <a:r>
              <a:rPr lang="en-US" dirty="0" smtClean="0">
                <a:latin typeface="Helvetica"/>
                <a:ea typeface="Batang" pitchFamily="18" charset="-127"/>
                <a:cs typeface="Helvetica"/>
              </a:rPr>
              <a:t>Be aware of your “talking about this” number</a:t>
            </a:r>
          </a:p>
          <a:p>
            <a:r>
              <a:rPr lang="en-US" dirty="0" smtClean="0">
                <a:latin typeface="Helvetica"/>
                <a:ea typeface="Batang" pitchFamily="18" charset="-127"/>
                <a:cs typeface="Helvetica"/>
              </a:rPr>
              <a:t>Visit </a:t>
            </a:r>
            <a:r>
              <a:rPr lang="en-US" dirty="0" smtClean="0">
                <a:latin typeface="Helvetica"/>
                <a:ea typeface="Batang" pitchFamily="18" charset="-127"/>
                <a:cs typeface="Helvetica"/>
                <a:hlinkClick r:id="rId2"/>
              </a:rPr>
              <a:t>http://likealyzer.com/</a:t>
            </a:r>
            <a:r>
              <a:rPr lang="en-US" dirty="0" smtClean="0">
                <a:latin typeface="Helvetica"/>
                <a:ea typeface="Batang" pitchFamily="18" charset="-127"/>
                <a:cs typeface="Helvetica"/>
              </a:rPr>
              <a:t> to check how your page is doing </a:t>
            </a:r>
          </a:p>
          <a:p>
            <a:endParaRPr lang="en-US"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effectLst/>
      </p:bgPr>
    </p:bg>
    <p:spTree>
      <p:nvGrpSpPr>
        <p:cNvPr id="1" name=""/>
        <p:cNvGrpSpPr/>
        <p:nvPr/>
      </p:nvGrpSpPr>
      <p:grpSpPr>
        <a:xfrm>
          <a:off x="0" y="0"/>
          <a:ext cx="0" cy="0"/>
          <a:chOff x="0" y="0"/>
          <a:chExt cx="0" cy="0"/>
        </a:xfrm>
      </p:grpSpPr>
      <p:sp>
        <p:nvSpPr>
          <p:cNvPr id="22530" name="Title 1"/>
          <p:cNvSpPr>
            <a:spLocks noGrp="1"/>
          </p:cNvSpPr>
          <p:nvPr>
            <p:ph type="title"/>
          </p:nvPr>
        </p:nvSpPr>
        <p:spPr>
          <a:xfrm>
            <a:off x="2057400" y="228600"/>
            <a:ext cx="5334000" cy="1143000"/>
          </a:xfrm>
        </p:spPr>
        <p:txBody>
          <a:bodyPr/>
          <a:lstStyle/>
          <a:p>
            <a:r>
              <a:rPr lang="en-US" b="1" dirty="0" smtClean="0">
                <a:latin typeface="Helvetica"/>
                <a:ea typeface="Batang" pitchFamily="18" charset="-127"/>
                <a:cs typeface="Helvetica"/>
              </a:rPr>
              <a:t>Twitter Talk!</a:t>
            </a:r>
          </a:p>
        </p:txBody>
      </p:sp>
      <p:sp>
        <p:nvSpPr>
          <p:cNvPr id="3" name="Content Placeholder 2"/>
          <p:cNvSpPr>
            <a:spLocks noGrp="1"/>
          </p:cNvSpPr>
          <p:nvPr>
            <p:ph idx="1"/>
          </p:nvPr>
        </p:nvSpPr>
        <p:spPr>
          <a:xfrm>
            <a:off x="457200" y="1295400"/>
            <a:ext cx="8077200" cy="3505200"/>
          </a:xfrm>
        </p:spPr>
        <p:txBody>
          <a:bodyPr rtlCol="0">
            <a:normAutofit/>
          </a:bodyPr>
          <a:lstStyle/>
          <a:p>
            <a:pPr fontAlgn="auto">
              <a:spcAft>
                <a:spcPts val="0"/>
              </a:spcAft>
              <a:buFont typeface="Arial" pitchFamily="34" charset="0"/>
              <a:buChar char="•"/>
              <a:defRPr/>
            </a:pPr>
            <a:r>
              <a:rPr lang="en-US" sz="2400" dirty="0" smtClean="0">
                <a:latin typeface="Helvetica"/>
                <a:ea typeface="Batang" pitchFamily="18" charset="-127"/>
                <a:cs typeface="Helvetica"/>
              </a:rPr>
              <a:t>Use Twitter as a tool to amplify your promotional efforts </a:t>
            </a:r>
          </a:p>
          <a:p>
            <a:pPr fontAlgn="auto">
              <a:spcAft>
                <a:spcPts val="0"/>
              </a:spcAft>
              <a:buFont typeface="Arial" pitchFamily="34" charset="0"/>
              <a:buChar char="•"/>
              <a:defRPr/>
            </a:pPr>
            <a:r>
              <a:rPr lang="en-US" sz="2400" dirty="0" smtClean="0">
                <a:latin typeface="Helvetica"/>
                <a:ea typeface="Batang" pitchFamily="18" charset="-127"/>
                <a:cs typeface="Helvetica"/>
              </a:rPr>
              <a:t>Follow any relevant people, businesses, schools, municipalities </a:t>
            </a:r>
          </a:p>
          <a:p>
            <a:pPr fontAlgn="auto">
              <a:spcAft>
                <a:spcPts val="0"/>
              </a:spcAft>
              <a:buFont typeface="Arial" pitchFamily="34" charset="0"/>
              <a:buChar char="•"/>
              <a:defRPr/>
            </a:pPr>
            <a:r>
              <a:rPr lang="en-US" sz="2400" dirty="0" smtClean="0">
                <a:latin typeface="Helvetica"/>
                <a:ea typeface="Batang" pitchFamily="18" charset="-127"/>
                <a:cs typeface="Helvetica"/>
              </a:rPr>
              <a:t>Create a </a:t>
            </a:r>
            <a:r>
              <a:rPr lang="en-US" sz="2400" dirty="0" err="1" smtClean="0">
                <a:latin typeface="Helvetica"/>
                <a:ea typeface="Batang" pitchFamily="18" charset="-127"/>
                <a:cs typeface="Helvetica"/>
              </a:rPr>
              <a:t>hashtag</a:t>
            </a:r>
            <a:r>
              <a:rPr lang="en-US" sz="2400" dirty="0" smtClean="0">
                <a:latin typeface="Helvetica"/>
                <a:ea typeface="Batang" pitchFamily="18" charset="-127"/>
                <a:cs typeface="Helvetica"/>
              </a:rPr>
              <a:t> # for your events</a:t>
            </a:r>
          </a:p>
          <a:p>
            <a:pPr lvl="1" fontAlgn="auto">
              <a:spcAft>
                <a:spcPts val="0"/>
              </a:spcAft>
              <a:buFont typeface="Arial" pitchFamily="34" charset="0"/>
              <a:buChar char="•"/>
              <a:defRPr/>
            </a:pPr>
            <a:r>
              <a:rPr lang="en-US" sz="2000" dirty="0" smtClean="0">
                <a:latin typeface="Helvetica"/>
                <a:ea typeface="Batang" pitchFamily="18" charset="-127"/>
                <a:cs typeface="Helvetica"/>
              </a:rPr>
              <a:t>For example, today’s event </a:t>
            </a:r>
            <a:r>
              <a:rPr lang="en-US" sz="2000" dirty="0" err="1" smtClean="0">
                <a:latin typeface="Helvetica"/>
                <a:ea typeface="Batang" pitchFamily="18" charset="-127"/>
                <a:cs typeface="Helvetica"/>
              </a:rPr>
              <a:t>hashtag</a:t>
            </a:r>
            <a:r>
              <a:rPr lang="en-US" sz="2000" dirty="0">
                <a:latin typeface="Helvetica"/>
                <a:ea typeface="Batang" pitchFamily="18" charset="-127"/>
                <a:cs typeface="Helvetica"/>
              </a:rPr>
              <a:t> </a:t>
            </a:r>
            <a:r>
              <a:rPr lang="en-US" sz="2000" dirty="0" smtClean="0">
                <a:latin typeface="Helvetica"/>
                <a:ea typeface="Batang" pitchFamily="18" charset="-127"/>
                <a:cs typeface="Helvetica"/>
              </a:rPr>
              <a:t>is #15workshop </a:t>
            </a:r>
          </a:p>
          <a:p>
            <a:pPr fontAlgn="auto">
              <a:spcAft>
                <a:spcPts val="0"/>
              </a:spcAft>
              <a:buFont typeface="Arial" pitchFamily="34" charset="0"/>
              <a:buChar char="•"/>
              <a:defRPr/>
            </a:pPr>
            <a:r>
              <a:rPr lang="en-US" sz="2400" dirty="0" smtClean="0">
                <a:latin typeface="Helvetica"/>
                <a:ea typeface="Batang" pitchFamily="18" charset="-127"/>
                <a:cs typeface="Helvetica"/>
              </a:rPr>
              <a:t>If you tweet with </a:t>
            </a:r>
            <a:r>
              <a:rPr lang="en-US" sz="2400" dirty="0" err="1" smtClean="0">
                <a:latin typeface="Helvetica"/>
                <a:ea typeface="Batang" pitchFamily="18" charset="-127"/>
                <a:cs typeface="Helvetica"/>
              </a:rPr>
              <a:t>hashtags</a:t>
            </a:r>
            <a:r>
              <a:rPr lang="en-US" sz="2400" dirty="0" smtClean="0">
                <a:latin typeface="Helvetica"/>
                <a:ea typeface="Batang" pitchFamily="18" charset="-127"/>
                <a:cs typeface="Helvetica"/>
              </a:rPr>
              <a:t>, you are 3 times more likely to get </a:t>
            </a:r>
            <a:r>
              <a:rPr lang="en-US" sz="2400" dirty="0" err="1" smtClean="0">
                <a:latin typeface="Helvetica"/>
                <a:ea typeface="Batang" pitchFamily="18" charset="-127"/>
                <a:cs typeface="Helvetica"/>
              </a:rPr>
              <a:t>retweeted</a:t>
            </a:r>
            <a:r>
              <a:rPr lang="en-US" sz="2400" dirty="0" smtClean="0">
                <a:latin typeface="Helvetica"/>
                <a:ea typeface="Batang" pitchFamily="18" charset="-127"/>
                <a:cs typeface="Helvetica"/>
              </a:rPr>
              <a:t> </a:t>
            </a:r>
          </a:p>
          <a:p>
            <a:pPr fontAlgn="auto">
              <a:spcAft>
                <a:spcPts val="0"/>
              </a:spcAft>
              <a:buFont typeface="Arial" pitchFamily="34" charset="0"/>
              <a:buChar char="•"/>
              <a:defRPr/>
            </a:pPr>
            <a:endParaRPr lang="en-US" sz="2400" dirty="0"/>
          </a:p>
        </p:txBody>
      </p:sp>
      <p:pic>
        <p:nvPicPr>
          <p:cNvPr id="22532" name="Picture 3" descr="twitter-football.jpg"/>
          <p:cNvPicPr>
            <a:picLocks noChangeAspect="1"/>
          </p:cNvPicPr>
          <p:nvPr/>
        </p:nvPicPr>
        <p:blipFill>
          <a:blip r:embed="rId3" cstate="print"/>
          <a:srcRect/>
          <a:stretch>
            <a:fillRect/>
          </a:stretch>
        </p:blipFill>
        <p:spPr bwMode="auto">
          <a:xfrm>
            <a:off x="3276600" y="4267200"/>
            <a:ext cx="2857500" cy="238125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effectLst/>
      </p:bgPr>
    </p:bg>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b="1" dirty="0" smtClean="0">
                <a:latin typeface="Helvetica"/>
                <a:ea typeface="Batang" pitchFamily="18" charset="-127"/>
                <a:cs typeface="Helvetica"/>
              </a:rPr>
              <a:t>Twitter Strategies</a:t>
            </a:r>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US" dirty="0" smtClean="0">
                <a:latin typeface="Helvetica"/>
                <a:ea typeface="Batang" pitchFamily="18" charset="-127"/>
                <a:cs typeface="Helvetica"/>
              </a:rPr>
              <a:t>Use organizations with large followings to help you</a:t>
            </a:r>
          </a:p>
          <a:p>
            <a:pPr fontAlgn="auto">
              <a:spcAft>
                <a:spcPts val="0"/>
              </a:spcAft>
              <a:buFont typeface="Arial" pitchFamily="34" charset="0"/>
              <a:buChar char="•"/>
              <a:defRPr/>
            </a:pPr>
            <a:r>
              <a:rPr lang="en-US" dirty="0" smtClean="0">
                <a:latin typeface="Helvetica"/>
                <a:ea typeface="Batang" pitchFamily="18" charset="-127"/>
                <a:cs typeface="Helvetica"/>
              </a:rPr>
              <a:t>While Twitter allows 140 characters in tweets, it’s always better to use less than that.</a:t>
            </a:r>
          </a:p>
          <a:p>
            <a:pPr fontAlgn="auto">
              <a:spcAft>
                <a:spcPts val="0"/>
              </a:spcAft>
              <a:buFont typeface="Arial" pitchFamily="34" charset="0"/>
              <a:buChar char="•"/>
              <a:defRPr/>
            </a:pPr>
            <a:r>
              <a:rPr lang="en-US" dirty="0" smtClean="0">
                <a:latin typeface="Helvetica"/>
                <a:ea typeface="Batang" pitchFamily="18" charset="-127"/>
                <a:cs typeface="Helvetica"/>
              </a:rPr>
              <a:t>Find fans to tweet about different league games and provide real-time updates</a:t>
            </a:r>
          </a:p>
          <a:p>
            <a:pPr fontAlgn="auto">
              <a:spcAft>
                <a:spcPts val="0"/>
              </a:spcAft>
              <a:buFont typeface="Arial" pitchFamily="34" charset="0"/>
              <a:buChar char="•"/>
              <a:defRPr/>
            </a:pPr>
            <a:r>
              <a:rPr lang="en-US" dirty="0" smtClean="0">
                <a:latin typeface="Helvetica"/>
                <a:ea typeface="Batang" pitchFamily="18" charset="-127"/>
                <a:cs typeface="Helvetica"/>
              </a:rPr>
              <a:t>Don’t forget to appear like a human being on Twitter</a:t>
            </a:r>
          </a:p>
          <a:p>
            <a:pPr fontAlgn="auto">
              <a:spcAft>
                <a:spcPts val="0"/>
              </a:spcAft>
              <a:buFont typeface="Arial" pitchFamily="34" charset="0"/>
              <a:buChar char="•"/>
              <a:defRPr/>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b="1" dirty="0" smtClean="0">
                <a:latin typeface="Helvetica"/>
                <a:ea typeface="Batang" pitchFamily="18" charset="-127"/>
                <a:cs typeface="Helvetica"/>
              </a:rPr>
              <a:t>Use A Video!</a:t>
            </a:r>
          </a:p>
        </p:txBody>
      </p:sp>
      <p:sp>
        <p:nvSpPr>
          <p:cNvPr id="24579" name="Content Placeholder 2"/>
          <p:cNvSpPr>
            <a:spLocks noGrp="1"/>
          </p:cNvSpPr>
          <p:nvPr>
            <p:ph idx="1"/>
          </p:nvPr>
        </p:nvSpPr>
        <p:spPr/>
        <p:txBody>
          <a:bodyPr/>
          <a:lstStyle/>
          <a:p>
            <a:r>
              <a:rPr lang="en-US" dirty="0" smtClean="0">
                <a:latin typeface="Helvetica"/>
                <a:ea typeface="Batang" pitchFamily="18" charset="-127"/>
                <a:cs typeface="Helvetica"/>
              </a:rPr>
              <a:t>Video is most engaging for an audience</a:t>
            </a:r>
          </a:p>
          <a:p>
            <a:r>
              <a:rPr lang="en-US" dirty="0" smtClean="0">
                <a:latin typeface="Helvetica"/>
                <a:ea typeface="Batang" pitchFamily="18" charset="-127"/>
                <a:cs typeface="Helvetica"/>
              </a:rPr>
              <a:t>Make a promotional video for your soccer league to encourage signups</a:t>
            </a:r>
          </a:p>
          <a:p>
            <a:r>
              <a:rPr lang="en-US" dirty="0" smtClean="0">
                <a:latin typeface="Helvetica"/>
                <a:ea typeface="Batang" pitchFamily="18" charset="-127"/>
                <a:cs typeface="Helvetica"/>
              </a:rPr>
              <a:t>It works well to start a YouTube channel and share from there </a:t>
            </a:r>
          </a:p>
          <a:p>
            <a:endParaRPr lang="en-US" dirty="0" smtClean="0"/>
          </a:p>
        </p:txBody>
      </p:sp>
      <p:pic>
        <p:nvPicPr>
          <p:cNvPr id="24580" name="Picture 3" descr="youtube-football-francais.jpg"/>
          <p:cNvPicPr>
            <a:picLocks noChangeAspect="1"/>
          </p:cNvPicPr>
          <p:nvPr/>
        </p:nvPicPr>
        <p:blipFill>
          <a:blip r:embed="rId3" cstate="print"/>
          <a:srcRect/>
          <a:stretch>
            <a:fillRect/>
          </a:stretch>
        </p:blipFill>
        <p:spPr bwMode="auto">
          <a:xfrm>
            <a:off x="5334000" y="4495800"/>
            <a:ext cx="3124200" cy="2141068"/>
          </a:xfrm>
          <a:prstGeom prst="rect">
            <a:avLst/>
          </a:prstGeom>
          <a:noFill/>
          <a:ln w="9525">
            <a:noFill/>
            <a:miter lim="800000"/>
            <a:headEnd/>
            <a:tailEnd/>
          </a:ln>
        </p:spPr>
      </p:pic>
      <p:pic>
        <p:nvPicPr>
          <p:cNvPr id="24581" name="Picture 4" descr="thJ7Z6BET9.jpg"/>
          <p:cNvPicPr>
            <a:picLocks noChangeAspect="1"/>
          </p:cNvPicPr>
          <p:nvPr/>
        </p:nvPicPr>
        <p:blipFill>
          <a:blip r:embed="rId4" cstate="print"/>
          <a:srcRect/>
          <a:stretch>
            <a:fillRect/>
          </a:stretch>
        </p:blipFill>
        <p:spPr bwMode="auto">
          <a:xfrm>
            <a:off x="457199" y="4495800"/>
            <a:ext cx="3537857" cy="21336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effectLst/>
      </p:bgPr>
    </p:bg>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b="1" dirty="0" smtClean="0">
                <a:latin typeface="Helvetica"/>
                <a:ea typeface="Batang" pitchFamily="18" charset="-127"/>
                <a:cs typeface="Helvetica"/>
              </a:rPr>
              <a:t>Try LinkedIn!</a:t>
            </a:r>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pitchFamily="34" charset="0"/>
              <a:buChar char="•"/>
              <a:defRPr/>
            </a:pPr>
            <a:r>
              <a:rPr lang="en-US" dirty="0" smtClean="0">
                <a:latin typeface="Helvetica"/>
                <a:ea typeface="Batang" pitchFamily="18" charset="-127"/>
                <a:cs typeface="Helvetica"/>
              </a:rPr>
              <a:t>Although it’s predominantly used in the corporate world, you can still use LinkedIn to your advantage</a:t>
            </a:r>
          </a:p>
          <a:p>
            <a:pPr fontAlgn="auto">
              <a:spcAft>
                <a:spcPts val="0"/>
              </a:spcAft>
              <a:buFont typeface="Arial" pitchFamily="34" charset="0"/>
              <a:buChar char="•"/>
              <a:defRPr/>
            </a:pPr>
            <a:r>
              <a:rPr lang="en-US" dirty="0" smtClean="0">
                <a:latin typeface="Helvetica"/>
                <a:ea typeface="Batang" pitchFamily="18" charset="-127"/>
                <a:cs typeface="Helvetica"/>
              </a:rPr>
              <a:t>Start a league LinkedIn page to use as a recruiting tool</a:t>
            </a:r>
          </a:p>
          <a:p>
            <a:pPr fontAlgn="auto">
              <a:spcAft>
                <a:spcPts val="0"/>
              </a:spcAft>
              <a:buFont typeface="Arial" pitchFamily="34" charset="0"/>
              <a:buChar char="•"/>
              <a:defRPr/>
            </a:pPr>
            <a:r>
              <a:rPr lang="en-US" dirty="0" smtClean="0">
                <a:latin typeface="Helvetica"/>
                <a:ea typeface="Batang" pitchFamily="18" charset="-127"/>
                <a:cs typeface="Helvetica"/>
              </a:rPr>
              <a:t>Encourage coaches/referees to follow your league LinkedIn </a:t>
            </a:r>
          </a:p>
          <a:p>
            <a:pPr fontAlgn="auto">
              <a:spcAft>
                <a:spcPts val="0"/>
              </a:spcAft>
              <a:buFont typeface="Arial" pitchFamily="34" charset="0"/>
              <a:buChar char="•"/>
              <a:defRPr/>
            </a:pPr>
            <a:r>
              <a:rPr lang="en-US" dirty="0" smtClean="0">
                <a:latin typeface="Helvetica"/>
                <a:ea typeface="Batang" pitchFamily="18" charset="-127"/>
                <a:cs typeface="Helvetica"/>
              </a:rPr>
              <a:t>Post about all your major upcoming events</a:t>
            </a:r>
          </a:p>
          <a:p>
            <a:pPr fontAlgn="auto">
              <a:spcAft>
                <a:spcPts val="0"/>
              </a:spcAft>
              <a:buFont typeface="Arial" pitchFamily="34" charset="0"/>
              <a:buChar char="•"/>
              <a:defRPr/>
            </a:pPr>
            <a:r>
              <a:rPr lang="en-US" dirty="0" smtClean="0">
                <a:latin typeface="Helvetica"/>
                <a:ea typeface="Batang" pitchFamily="18" charset="-127"/>
                <a:cs typeface="Helvetica"/>
              </a:rPr>
              <a:t>Start a LinkedIn group to go along with your page</a:t>
            </a:r>
          </a:p>
          <a:p>
            <a:pPr fontAlgn="auto">
              <a:spcAft>
                <a:spcPts val="0"/>
              </a:spcAft>
              <a:buFont typeface="Arial" pitchFamily="34" charset="0"/>
              <a:buChar char="•"/>
              <a:defRPr/>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a:xfrm>
            <a:off x="609600" y="152400"/>
            <a:ext cx="8229600" cy="1143000"/>
          </a:xfrm>
        </p:spPr>
        <p:txBody>
          <a:bodyPr/>
          <a:lstStyle/>
          <a:p>
            <a:r>
              <a:rPr lang="en-US" b="1" dirty="0" smtClean="0">
                <a:latin typeface="Helvetica"/>
                <a:ea typeface="Batang" pitchFamily="18" charset="-127"/>
                <a:cs typeface="Helvetica"/>
              </a:rPr>
              <a:t>Instagram!</a:t>
            </a:r>
          </a:p>
        </p:txBody>
      </p:sp>
      <p:sp>
        <p:nvSpPr>
          <p:cNvPr id="26627" name="Content Placeholder 2"/>
          <p:cNvSpPr>
            <a:spLocks noGrp="1"/>
          </p:cNvSpPr>
          <p:nvPr>
            <p:ph idx="1"/>
          </p:nvPr>
        </p:nvSpPr>
        <p:spPr>
          <a:xfrm>
            <a:off x="381000" y="1295400"/>
            <a:ext cx="8382000" cy="4678363"/>
          </a:xfrm>
        </p:spPr>
        <p:txBody>
          <a:bodyPr/>
          <a:lstStyle/>
          <a:p>
            <a:r>
              <a:rPr lang="en-US" dirty="0" smtClean="0">
                <a:latin typeface="Helvetica"/>
                <a:ea typeface="Batang" pitchFamily="18" charset="-127"/>
                <a:cs typeface="Helvetica"/>
              </a:rPr>
              <a:t>Use photos that are shocking and exciting!</a:t>
            </a:r>
          </a:p>
          <a:p>
            <a:r>
              <a:rPr lang="en-US" dirty="0" smtClean="0">
                <a:latin typeface="Helvetica"/>
                <a:ea typeface="Batang" pitchFamily="18" charset="-127"/>
                <a:cs typeface="Helvetica"/>
              </a:rPr>
              <a:t>Add a video</a:t>
            </a:r>
          </a:p>
          <a:p>
            <a:r>
              <a:rPr lang="en-US" dirty="0" smtClean="0">
                <a:latin typeface="Helvetica"/>
                <a:ea typeface="Batang" pitchFamily="18" charset="-127"/>
                <a:cs typeface="Helvetica"/>
              </a:rPr>
              <a:t>Try using </a:t>
            </a:r>
            <a:r>
              <a:rPr lang="en-US" dirty="0" err="1" smtClean="0">
                <a:latin typeface="Helvetica"/>
                <a:ea typeface="Batang" pitchFamily="18" charset="-127"/>
                <a:cs typeface="Helvetica"/>
              </a:rPr>
              <a:t>Flipgram</a:t>
            </a:r>
            <a:r>
              <a:rPr lang="en-US" dirty="0" smtClean="0">
                <a:latin typeface="Helvetica"/>
                <a:ea typeface="Batang" pitchFamily="18" charset="-127"/>
                <a:cs typeface="Helvetica"/>
              </a:rPr>
              <a:t>!</a:t>
            </a:r>
          </a:p>
        </p:txBody>
      </p:sp>
      <p:pic>
        <p:nvPicPr>
          <p:cNvPr id="26628" name="Picture 3" descr="unnamed6.png"/>
          <p:cNvPicPr>
            <a:picLocks noChangeAspect="1"/>
          </p:cNvPicPr>
          <p:nvPr/>
        </p:nvPicPr>
        <p:blipFill>
          <a:blip r:embed="rId3" cstate="print"/>
          <a:srcRect/>
          <a:stretch>
            <a:fillRect/>
          </a:stretch>
        </p:blipFill>
        <p:spPr bwMode="auto">
          <a:xfrm>
            <a:off x="5715000" y="1905000"/>
            <a:ext cx="2689225" cy="4767263"/>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smtClean="0">
                <a:latin typeface="Helvetica"/>
                <a:ea typeface="Batang" pitchFamily="18" charset="-127"/>
                <a:cs typeface="Helvetica"/>
              </a:rPr>
              <a:t>Take Advantage of What’s Already There!</a:t>
            </a:r>
            <a:endParaRPr lang="en-US" b="1" dirty="0">
              <a:latin typeface="Helvetica"/>
              <a:ea typeface="Batang" pitchFamily="18" charset="-127"/>
              <a:cs typeface="Helvetica"/>
            </a:endParaRP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latin typeface="Helvetica"/>
                <a:ea typeface="Batang" pitchFamily="18" charset="-127"/>
                <a:cs typeface="Helvetica"/>
              </a:rPr>
              <a:t>Another promotional habit to get into is making event postings</a:t>
            </a:r>
          </a:p>
          <a:p>
            <a:pPr fontAlgn="auto">
              <a:spcAft>
                <a:spcPts val="0"/>
              </a:spcAft>
              <a:buFont typeface="Arial" pitchFamily="34" charset="0"/>
              <a:buChar char="•"/>
              <a:defRPr/>
            </a:pPr>
            <a:r>
              <a:rPr lang="en-US" dirty="0" smtClean="0">
                <a:latin typeface="Helvetica"/>
                <a:ea typeface="Batang" pitchFamily="18" charset="-127"/>
                <a:cs typeface="Helvetica"/>
              </a:rPr>
              <a:t>Many local media outlets have online event calendars</a:t>
            </a:r>
          </a:p>
          <a:p>
            <a:pPr fontAlgn="auto">
              <a:spcAft>
                <a:spcPts val="0"/>
              </a:spcAft>
              <a:buFont typeface="Arial" pitchFamily="34" charset="0"/>
              <a:buChar char="•"/>
              <a:defRPr/>
            </a:pPr>
            <a:r>
              <a:rPr lang="en-US" dirty="0" smtClean="0">
                <a:latin typeface="Helvetica"/>
                <a:ea typeface="Batang" pitchFamily="18" charset="-127"/>
                <a:cs typeface="Helvetica"/>
              </a:rPr>
              <a:t>Put together a list of relevant outlets and post away</a:t>
            </a:r>
          </a:p>
          <a:p>
            <a:pPr fontAlgn="auto">
              <a:spcAft>
                <a:spcPts val="0"/>
              </a:spcAft>
              <a:buFont typeface="Arial" pitchFamily="34" charset="0"/>
              <a:buChar char="•"/>
              <a:defRPr/>
            </a:pPr>
            <a:r>
              <a:rPr lang="en-US" dirty="0" smtClean="0">
                <a:latin typeface="Helvetica"/>
                <a:ea typeface="Batang" pitchFamily="18" charset="-127"/>
                <a:cs typeface="Helvetica"/>
              </a:rPr>
              <a:t>Often times, you can even get the media outlet to share your info on social media</a:t>
            </a:r>
          </a:p>
          <a:p>
            <a:pPr fontAlgn="auto">
              <a:spcAft>
                <a:spcPts val="0"/>
              </a:spcAft>
              <a:buFont typeface="Arial" pitchFamily="34" charset="0"/>
              <a:buChar char="•"/>
              <a:defRPr/>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effectLst/>
      </p:bgPr>
    </p:bg>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b="1" dirty="0" smtClean="0">
                <a:latin typeface="Helvetica"/>
                <a:ea typeface="Batang" pitchFamily="18" charset="-127"/>
                <a:cs typeface="Helvetica"/>
              </a:rPr>
              <a:t>Closing Thoughts</a:t>
            </a:r>
          </a:p>
        </p:txBody>
      </p:sp>
      <p:sp>
        <p:nvSpPr>
          <p:cNvPr id="28675" name="Content Placeholder 2"/>
          <p:cNvSpPr>
            <a:spLocks noGrp="1"/>
          </p:cNvSpPr>
          <p:nvPr>
            <p:ph idx="1"/>
          </p:nvPr>
        </p:nvSpPr>
        <p:spPr/>
        <p:txBody>
          <a:bodyPr/>
          <a:lstStyle/>
          <a:p>
            <a:r>
              <a:rPr lang="en-US" dirty="0" smtClean="0">
                <a:latin typeface="Helvetica"/>
                <a:ea typeface="Batang" pitchFamily="18" charset="-127"/>
                <a:cs typeface="Helvetica"/>
              </a:rPr>
              <a:t>Find assets you have that will make social media work for you</a:t>
            </a:r>
          </a:p>
          <a:p>
            <a:r>
              <a:rPr lang="en-US" dirty="0" smtClean="0">
                <a:latin typeface="Helvetica"/>
                <a:ea typeface="Batang" pitchFamily="18" charset="-127"/>
                <a:cs typeface="Helvetica"/>
              </a:rPr>
              <a:t>Get into a routine</a:t>
            </a:r>
          </a:p>
          <a:p>
            <a:r>
              <a:rPr lang="en-US" dirty="0" smtClean="0">
                <a:latin typeface="Helvetica"/>
                <a:ea typeface="Batang" pitchFamily="18" charset="-127"/>
                <a:cs typeface="Helvetica"/>
              </a:rPr>
              <a:t>Be proactive and consistent</a:t>
            </a:r>
          </a:p>
          <a:p>
            <a:r>
              <a:rPr lang="en-US" dirty="0" smtClean="0">
                <a:latin typeface="Helvetica"/>
                <a:ea typeface="Batang" pitchFamily="18" charset="-127"/>
                <a:cs typeface="Helvetica"/>
              </a:rPr>
              <a:t>Don’t forget to be yourself and appear human </a:t>
            </a:r>
          </a:p>
          <a:p>
            <a:endParaRPr lang="en-US" dirty="0" smtClean="0"/>
          </a:p>
        </p:txBody>
      </p:sp>
      <p:pic>
        <p:nvPicPr>
          <p:cNvPr id="28676" name="Picture 3" descr="stock-photo-2929264-end-of-a-soccer-football-game.jpg"/>
          <p:cNvPicPr>
            <a:picLocks noChangeAspect="1"/>
          </p:cNvPicPr>
          <p:nvPr/>
        </p:nvPicPr>
        <p:blipFill>
          <a:blip r:embed="rId2" cstate="print"/>
          <a:srcRect/>
          <a:stretch>
            <a:fillRect/>
          </a:stretch>
        </p:blipFill>
        <p:spPr bwMode="auto">
          <a:xfrm>
            <a:off x="3657600" y="4419600"/>
            <a:ext cx="3505200" cy="22098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effectLst/>
      </p:bgPr>
    </p:bg>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b="1" dirty="0" smtClean="0">
                <a:latin typeface="Helvetica"/>
                <a:cs typeface="Helvetica"/>
              </a:rPr>
              <a:t>Questions?</a:t>
            </a:r>
          </a:p>
        </p:txBody>
      </p:sp>
      <p:sp>
        <p:nvSpPr>
          <p:cNvPr id="29699" name="Content Placeholder 2"/>
          <p:cNvSpPr>
            <a:spLocks noGrp="1"/>
          </p:cNvSpPr>
          <p:nvPr>
            <p:ph idx="1"/>
          </p:nvPr>
        </p:nvSpPr>
        <p:spPr>
          <a:xfrm>
            <a:off x="381000" y="1981200"/>
            <a:ext cx="8229600" cy="4525963"/>
          </a:xfrm>
        </p:spPr>
        <p:txBody>
          <a:bodyPr/>
          <a:lstStyle/>
          <a:p>
            <a:r>
              <a:rPr lang="en-US" dirty="0" smtClean="0">
                <a:latin typeface="Helvetica"/>
                <a:cs typeface="Helvetica"/>
              </a:rPr>
              <a:t>My contact info:</a:t>
            </a:r>
          </a:p>
          <a:p>
            <a:pPr lvl="1">
              <a:buFont typeface="Wingdings" pitchFamily="2" charset="2"/>
              <a:buChar char="v"/>
            </a:pPr>
            <a:r>
              <a:rPr lang="en-US" dirty="0" smtClean="0">
                <a:latin typeface="Helvetica"/>
                <a:cs typeface="Helvetica"/>
              </a:rPr>
              <a:t>Jennifer Sherlock</a:t>
            </a:r>
          </a:p>
          <a:p>
            <a:pPr lvl="1">
              <a:buFont typeface="Wingdings" pitchFamily="2" charset="2"/>
              <a:buChar char="v"/>
            </a:pPr>
            <a:r>
              <a:rPr lang="en-US" dirty="0" smtClean="0">
                <a:latin typeface="Helvetica"/>
                <a:cs typeface="Helvetica"/>
              </a:rPr>
              <a:t>Email: </a:t>
            </a:r>
            <a:r>
              <a:rPr lang="en-US" dirty="0" err="1" smtClean="0">
                <a:latin typeface="Helvetica"/>
                <a:cs typeface="Helvetica"/>
              </a:rPr>
              <a:t>jsherlock@jennacommunications.com</a:t>
            </a:r>
            <a:endParaRPr lang="en-US" dirty="0" smtClean="0">
              <a:latin typeface="Helvetica"/>
              <a:cs typeface="Helvetica"/>
            </a:endParaRPr>
          </a:p>
        </p:txBody>
      </p:sp>
      <p:pic>
        <p:nvPicPr>
          <p:cNvPr id="29701" name="Picture 4" descr="questionnn.jpg"/>
          <p:cNvPicPr>
            <a:picLocks noChangeAspect="1"/>
          </p:cNvPicPr>
          <p:nvPr/>
        </p:nvPicPr>
        <p:blipFill>
          <a:blip r:embed="rId2" cstate="print"/>
          <a:srcRect/>
          <a:stretch>
            <a:fillRect/>
          </a:stretch>
        </p:blipFill>
        <p:spPr bwMode="auto">
          <a:xfrm>
            <a:off x="2362200" y="3810000"/>
            <a:ext cx="4343400" cy="270256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b="1" dirty="0" smtClean="0">
                <a:latin typeface="Helvetica"/>
                <a:ea typeface="Batang" pitchFamily="18" charset="-127"/>
                <a:cs typeface="Helvetica"/>
              </a:rPr>
              <a:t>#Tweeting! </a:t>
            </a: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latin typeface="Helvetica"/>
                <a:ea typeface="Batang" pitchFamily="18" charset="-127"/>
                <a:cs typeface="Helvetica"/>
              </a:rPr>
              <a:t>Follow me on my personal twitter:</a:t>
            </a:r>
          </a:p>
          <a:p>
            <a:pPr fontAlgn="auto">
              <a:spcAft>
                <a:spcPts val="0"/>
              </a:spcAft>
              <a:buFont typeface="Wingdings" pitchFamily="2" charset="2"/>
              <a:buChar char="q"/>
              <a:defRPr/>
            </a:pPr>
            <a:r>
              <a:rPr lang="en-US" dirty="0">
                <a:latin typeface="Helvetica"/>
                <a:ea typeface="Batang" pitchFamily="18" charset="-127"/>
                <a:cs typeface="Helvetica"/>
              </a:rPr>
              <a:t> </a:t>
            </a:r>
            <a:r>
              <a:rPr lang="en-US" dirty="0" smtClean="0">
                <a:latin typeface="Helvetica"/>
                <a:ea typeface="Batang" pitchFamily="18" charset="-127"/>
                <a:cs typeface="Helvetica"/>
              </a:rPr>
              <a:t>@</a:t>
            </a:r>
            <a:r>
              <a:rPr lang="en-US" dirty="0" err="1" smtClean="0">
                <a:latin typeface="Helvetica"/>
                <a:ea typeface="Batang" pitchFamily="18" charset="-127"/>
                <a:cs typeface="Helvetica"/>
              </a:rPr>
              <a:t>JennyBentley</a:t>
            </a:r>
            <a:endParaRPr lang="en-US" dirty="0" smtClean="0">
              <a:latin typeface="Helvetica"/>
              <a:ea typeface="Batang" pitchFamily="18" charset="-127"/>
              <a:cs typeface="Helvetica"/>
            </a:endParaRPr>
          </a:p>
          <a:p>
            <a:pPr fontAlgn="auto">
              <a:spcAft>
                <a:spcPts val="0"/>
              </a:spcAft>
              <a:buFont typeface="Arial" pitchFamily="34" charset="0"/>
              <a:buNone/>
              <a:defRPr/>
            </a:pPr>
            <a:endParaRPr lang="en-US" dirty="0">
              <a:latin typeface="Helvetica"/>
              <a:ea typeface="Batang" pitchFamily="18" charset="-127"/>
              <a:cs typeface="Helvetica"/>
            </a:endParaRPr>
          </a:p>
          <a:p>
            <a:pPr fontAlgn="auto">
              <a:spcAft>
                <a:spcPts val="0"/>
              </a:spcAft>
              <a:buFont typeface="Arial" pitchFamily="34" charset="0"/>
              <a:buChar char="•"/>
              <a:defRPr/>
            </a:pPr>
            <a:r>
              <a:rPr lang="en-US" dirty="0" smtClean="0">
                <a:latin typeface="Helvetica"/>
                <a:ea typeface="Batang" pitchFamily="18" charset="-127"/>
                <a:cs typeface="Helvetica"/>
              </a:rPr>
              <a:t>Follow Jenna Communications on twitter:</a:t>
            </a:r>
          </a:p>
          <a:p>
            <a:pPr fontAlgn="auto">
              <a:spcAft>
                <a:spcPts val="0"/>
              </a:spcAft>
              <a:buFont typeface="Wingdings" pitchFamily="2" charset="2"/>
              <a:buChar char="q"/>
              <a:defRPr/>
            </a:pPr>
            <a:r>
              <a:rPr lang="en-US" dirty="0">
                <a:latin typeface="Helvetica"/>
                <a:ea typeface="Batang" pitchFamily="18" charset="-127"/>
                <a:cs typeface="Helvetica"/>
              </a:rPr>
              <a:t> </a:t>
            </a:r>
            <a:r>
              <a:rPr lang="en-US" dirty="0" smtClean="0">
                <a:latin typeface="Helvetica"/>
                <a:ea typeface="Batang" pitchFamily="18" charset="-127"/>
                <a:cs typeface="Helvetica"/>
              </a:rPr>
              <a:t> @</a:t>
            </a:r>
            <a:r>
              <a:rPr lang="en-US" dirty="0" err="1" smtClean="0">
                <a:latin typeface="Helvetica"/>
                <a:ea typeface="Batang" pitchFamily="18" charset="-127"/>
                <a:cs typeface="Helvetica"/>
              </a:rPr>
              <a:t>JennaComm</a:t>
            </a:r>
            <a:endParaRPr lang="en-US" dirty="0" smtClean="0">
              <a:latin typeface="Helvetica"/>
              <a:ea typeface="Batang" pitchFamily="18" charset="-127"/>
              <a:cs typeface="Helvetica"/>
            </a:endParaRPr>
          </a:p>
          <a:p>
            <a:pPr fontAlgn="auto">
              <a:spcAft>
                <a:spcPts val="0"/>
              </a:spcAft>
              <a:buFont typeface="Arial" pitchFamily="34" charset="0"/>
              <a:buNone/>
              <a:defRPr/>
            </a:pPr>
            <a:endParaRPr lang="en-US" dirty="0">
              <a:latin typeface="Helvetica"/>
              <a:ea typeface="Batang" pitchFamily="18" charset="-127"/>
              <a:cs typeface="Helvetica"/>
            </a:endParaRPr>
          </a:p>
          <a:p>
            <a:pPr fontAlgn="auto">
              <a:spcAft>
                <a:spcPts val="0"/>
              </a:spcAft>
              <a:buFont typeface="Arial" pitchFamily="34" charset="0"/>
              <a:buChar char="•"/>
              <a:defRPr/>
            </a:pPr>
            <a:r>
              <a:rPr lang="en-US" dirty="0" smtClean="0">
                <a:latin typeface="Helvetica"/>
                <a:ea typeface="Batang" pitchFamily="18" charset="-127"/>
                <a:cs typeface="Helvetica"/>
              </a:rPr>
              <a:t>Use:  #15workshop</a:t>
            </a:r>
            <a:r>
              <a:rPr lang="en-US" dirty="0">
                <a:latin typeface="Helvetica"/>
                <a:cs typeface="Helvetica"/>
              </a:rPr>
              <a:t>	</a:t>
            </a:r>
            <a:r>
              <a:rPr lang="en-US" dirty="0" smtClean="0">
                <a:latin typeface="Helvetica"/>
                <a:cs typeface="Helvetica"/>
              </a:rPr>
              <a:t>		</a:t>
            </a:r>
            <a:endParaRPr lang="en-US" dirty="0">
              <a:latin typeface="Helvetica"/>
              <a:cs typeface="Helvetica"/>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b="1" dirty="0" smtClean="0">
                <a:latin typeface="Helvetica"/>
                <a:ea typeface="Batang" pitchFamily="18" charset="-127"/>
                <a:cs typeface="Helvetica"/>
              </a:rPr>
              <a:t>Instagram</a:t>
            </a:r>
          </a:p>
        </p:txBody>
      </p:sp>
      <p:sp>
        <p:nvSpPr>
          <p:cNvPr id="5123" name="Content Placeholder 2"/>
          <p:cNvSpPr>
            <a:spLocks noGrp="1"/>
          </p:cNvSpPr>
          <p:nvPr>
            <p:ph idx="1"/>
          </p:nvPr>
        </p:nvSpPr>
        <p:spPr/>
        <p:txBody>
          <a:bodyPr/>
          <a:lstStyle/>
          <a:p>
            <a:r>
              <a:rPr lang="en-US" dirty="0" smtClean="0">
                <a:latin typeface="Helvetica"/>
                <a:cs typeface="Helvetica"/>
              </a:rPr>
              <a:t>Follow me on my personal Instagram:</a:t>
            </a:r>
          </a:p>
          <a:p>
            <a:pPr>
              <a:buFont typeface="Wingdings" pitchFamily="2" charset="2"/>
              <a:buChar char="q"/>
            </a:pPr>
            <a:r>
              <a:rPr lang="en-US" dirty="0" smtClean="0">
                <a:latin typeface="Helvetica"/>
                <a:cs typeface="Helvetica"/>
              </a:rPr>
              <a:t> </a:t>
            </a:r>
            <a:r>
              <a:rPr lang="en-US" dirty="0" err="1" smtClean="0">
                <a:latin typeface="Helvetica"/>
                <a:cs typeface="Helvetica"/>
              </a:rPr>
              <a:t>JenniferSherlock</a:t>
            </a:r>
            <a:endParaRPr lang="en-US" dirty="0" smtClean="0">
              <a:latin typeface="Helvetica"/>
              <a:cs typeface="Helvetica"/>
            </a:endParaRPr>
          </a:p>
          <a:p>
            <a:pPr>
              <a:buFont typeface="Arial" charset="0"/>
              <a:buNone/>
            </a:pPr>
            <a:endParaRPr lang="en-US" dirty="0" smtClean="0">
              <a:latin typeface="Helvetica"/>
              <a:cs typeface="Helvetica"/>
            </a:endParaRPr>
          </a:p>
          <a:p>
            <a:r>
              <a:rPr lang="en-US" dirty="0" smtClean="0">
                <a:latin typeface="Helvetica"/>
                <a:cs typeface="Helvetica"/>
              </a:rPr>
              <a:t>Follow Jenna Communications on Instagram:</a:t>
            </a:r>
          </a:p>
          <a:p>
            <a:pPr>
              <a:buFont typeface="Wingdings" pitchFamily="2" charset="2"/>
              <a:buChar char="q"/>
            </a:pPr>
            <a:r>
              <a:rPr lang="en-US" dirty="0" smtClean="0">
                <a:latin typeface="Helvetica"/>
                <a:cs typeface="Helvetica"/>
              </a:rPr>
              <a:t>  </a:t>
            </a:r>
            <a:r>
              <a:rPr lang="en-US" dirty="0" err="1" smtClean="0">
                <a:latin typeface="Helvetica"/>
                <a:cs typeface="Helvetica"/>
              </a:rPr>
              <a:t>JennaComm</a:t>
            </a:r>
            <a:endParaRPr lang="en-US" dirty="0" smtClean="0">
              <a:latin typeface="Helvetica"/>
              <a:cs typeface="Helvetica"/>
            </a:endParaRPr>
          </a:p>
        </p:txBody>
      </p:sp>
      <p:pic>
        <p:nvPicPr>
          <p:cNvPr id="5124" name="Picture 3" descr="insta.jpg"/>
          <p:cNvPicPr>
            <a:picLocks noChangeAspect="1"/>
          </p:cNvPicPr>
          <p:nvPr/>
        </p:nvPicPr>
        <p:blipFill>
          <a:blip r:embed="rId3" cstate="print"/>
          <a:srcRect/>
          <a:stretch>
            <a:fillRect/>
          </a:stretch>
        </p:blipFill>
        <p:spPr bwMode="auto">
          <a:xfrm>
            <a:off x="6553200" y="4343400"/>
            <a:ext cx="2343150" cy="23431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b="1" dirty="0" smtClean="0">
                <a:latin typeface="Helvetica"/>
                <a:ea typeface="Batang" pitchFamily="18" charset="-127"/>
                <a:cs typeface="Helvetica"/>
              </a:rPr>
              <a:t>Facebook</a:t>
            </a:r>
          </a:p>
        </p:txBody>
      </p:sp>
      <p:sp>
        <p:nvSpPr>
          <p:cNvPr id="6147" name="Content Placeholder 2"/>
          <p:cNvSpPr>
            <a:spLocks noGrp="1"/>
          </p:cNvSpPr>
          <p:nvPr>
            <p:ph idx="1"/>
          </p:nvPr>
        </p:nvSpPr>
        <p:spPr/>
        <p:txBody>
          <a:bodyPr/>
          <a:lstStyle/>
          <a:p>
            <a:r>
              <a:rPr lang="en-US" dirty="0" smtClean="0">
                <a:latin typeface="Helvetica"/>
                <a:cs typeface="Helvetica"/>
              </a:rPr>
              <a:t>Find us on </a:t>
            </a:r>
            <a:r>
              <a:rPr lang="en-US" dirty="0" err="1" smtClean="0">
                <a:latin typeface="Helvetica"/>
                <a:cs typeface="Helvetica"/>
              </a:rPr>
              <a:t>facebook</a:t>
            </a:r>
            <a:r>
              <a:rPr lang="en-US" dirty="0" smtClean="0">
                <a:latin typeface="Helvetica"/>
                <a:cs typeface="Helvetica"/>
              </a:rPr>
              <a:t>!</a:t>
            </a:r>
          </a:p>
          <a:p>
            <a:r>
              <a:rPr lang="en-US" dirty="0" smtClean="0">
                <a:latin typeface="Helvetica"/>
                <a:cs typeface="Helvetica"/>
              </a:rPr>
              <a:t>Jenna Communications:</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b="1" dirty="0" err="1" smtClean="0">
                <a:latin typeface="Helvetica"/>
                <a:ea typeface="Batang" pitchFamily="18" charset="-127"/>
                <a:cs typeface="Helvetica"/>
              </a:rPr>
              <a:t>Snapchat</a:t>
            </a:r>
            <a:endParaRPr lang="en-US" b="1" dirty="0" smtClean="0">
              <a:latin typeface="Helvetica"/>
              <a:ea typeface="Batang" pitchFamily="18" charset="-127"/>
              <a:cs typeface="Helvetica"/>
            </a:endParaRPr>
          </a:p>
        </p:txBody>
      </p:sp>
      <p:sp>
        <p:nvSpPr>
          <p:cNvPr id="7171" name="Content Placeholder 2"/>
          <p:cNvSpPr>
            <a:spLocks noGrp="1"/>
          </p:cNvSpPr>
          <p:nvPr>
            <p:ph idx="1"/>
          </p:nvPr>
        </p:nvSpPr>
        <p:spPr/>
        <p:txBody>
          <a:bodyPr/>
          <a:lstStyle/>
          <a:p>
            <a:r>
              <a:rPr lang="en-US" dirty="0" smtClean="0">
                <a:latin typeface="Helvetica"/>
                <a:cs typeface="Helvetica"/>
              </a:rPr>
              <a:t>Add Jenna Communications on </a:t>
            </a:r>
            <a:r>
              <a:rPr lang="en-US" dirty="0" err="1" smtClean="0">
                <a:latin typeface="Helvetica"/>
                <a:cs typeface="Helvetica"/>
              </a:rPr>
              <a:t>Snapchat</a:t>
            </a:r>
            <a:r>
              <a:rPr lang="en-US" dirty="0" smtClean="0">
                <a:latin typeface="Helvetica"/>
                <a:cs typeface="Helvetica"/>
              </a:rPr>
              <a:t>!</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b="1" dirty="0" smtClean="0">
                <a:latin typeface="Helvetica"/>
                <a:ea typeface="Batang" pitchFamily="18" charset="-127"/>
                <a:cs typeface="Helvetica"/>
              </a:rPr>
              <a:t>Where Should YOU Begin?</a:t>
            </a:r>
          </a:p>
        </p:txBody>
      </p:sp>
      <p:sp>
        <p:nvSpPr>
          <p:cNvPr id="8195" name="Content Placeholder 2"/>
          <p:cNvSpPr>
            <a:spLocks noGrp="1"/>
          </p:cNvSpPr>
          <p:nvPr>
            <p:ph idx="1"/>
          </p:nvPr>
        </p:nvSpPr>
        <p:spPr/>
        <p:txBody>
          <a:bodyPr/>
          <a:lstStyle/>
          <a:p>
            <a:r>
              <a:rPr lang="en-US" dirty="0" smtClean="0">
                <a:latin typeface="Helvetica"/>
                <a:ea typeface="Batang" pitchFamily="18" charset="-127"/>
                <a:cs typeface="Helvetica"/>
              </a:rPr>
              <a:t>Social media is everywhere! So, how do you begin?</a:t>
            </a:r>
          </a:p>
          <a:p>
            <a:r>
              <a:rPr lang="en-US" dirty="0" smtClean="0">
                <a:latin typeface="Helvetica"/>
                <a:ea typeface="Batang" pitchFamily="18" charset="-127"/>
                <a:cs typeface="Helvetica"/>
              </a:rPr>
              <a:t>Do your research!</a:t>
            </a:r>
          </a:p>
          <a:p>
            <a:r>
              <a:rPr lang="en-US" dirty="0" smtClean="0">
                <a:latin typeface="Helvetica"/>
                <a:ea typeface="Batang" pitchFamily="18" charset="-127"/>
                <a:cs typeface="Helvetica"/>
              </a:rPr>
              <a:t>Before you even post, </a:t>
            </a:r>
            <a:r>
              <a:rPr lang="en-US" dirty="0">
                <a:latin typeface="Helvetica"/>
                <a:ea typeface="Batang" pitchFamily="18" charset="-127"/>
                <a:cs typeface="Helvetica"/>
              </a:rPr>
              <a:t>T</a:t>
            </a:r>
            <a:r>
              <a:rPr lang="en-US" dirty="0" smtClean="0">
                <a:latin typeface="Helvetica"/>
                <a:ea typeface="Batang" pitchFamily="18" charset="-127"/>
                <a:cs typeface="Helvetica"/>
              </a:rPr>
              <a:t>weet, </a:t>
            </a:r>
            <a:r>
              <a:rPr lang="en-US" dirty="0">
                <a:latin typeface="Helvetica"/>
                <a:ea typeface="Batang" pitchFamily="18" charset="-127"/>
                <a:cs typeface="Helvetica"/>
              </a:rPr>
              <a:t>I</a:t>
            </a:r>
            <a:r>
              <a:rPr lang="en-US" dirty="0" smtClean="0">
                <a:latin typeface="Helvetica"/>
                <a:ea typeface="Batang" pitchFamily="18" charset="-127"/>
                <a:cs typeface="Helvetica"/>
              </a:rPr>
              <a:t>nstagram or </a:t>
            </a:r>
            <a:r>
              <a:rPr lang="en-US" dirty="0" err="1">
                <a:latin typeface="Helvetica"/>
                <a:ea typeface="Batang" pitchFamily="18" charset="-127"/>
                <a:cs typeface="Helvetica"/>
              </a:rPr>
              <a:t>S</a:t>
            </a:r>
            <a:r>
              <a:rPr lang="en-US" dirty="0" err="1" smtClean="0">
                <a:latin typeface="Helvetica"/>
                <a:ea typeface="Batang" pitchFamily="18" charset="-127"/>
                <a:cs typeface="Helvetica"/>
              </a:rPr>
              <a:t>napchat</a:t>
            </a:r>
            <a:r>
              <a:rPr lang="en-US" dirty="0" smtClean="0">
                <a:latin typeface="Helvetica"/>
                <a:ea typeface="Batang" pitchFamily="18" charset="-127"/>
                <a:cs typeface="Helvetica"/>
              </a:rPr>
              <a:t> know your audience. You have to identify the key audiences you are reach out to.</a:t>
            </a:r>
          </a:p>
        </p:txBody>
      </p:sp>
      <p:pic>
        <p:nvPicPr>
          <p:cNvPr id="8196" name="Picture 3" descr="soccer1.jpg"/>
          <p:cNvPicPr>
            <a:picLocks noChangeAspect="1"/>
          </p:cNvPicPr>
          <p:nvPr/>
        </p:nvPicPr>
        <p:blipFill>
          <a:blip r:embed="rId2" cstate="print"/>
          <a:srcRect/>
          <a:stretch>
            <a:fillRect/>
          </a:stretch>
        </p:blipFill>
        <p:spPr bwMode="auto">
          <a:xfrm>
            <a:off x="6553200" y="5029200"/>
            <a:ext cx="1930400" cy="159543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smtClean="0">
                <a:latin typeface="Helvetica"/>
                <a:ea typeface="Batang" pitchFamily="18" charset="-127"/>
                <a:cs typeface="Helvetica"/>
              </a:rPr>
              <a:t>Once You Have Identified Who You Want To Reach</a:t>
            </a:r>
            <a:endParaRPr lang="en-US" b="1" dirty="0">
              <a:latin typeface="Helvetica"/>
              <a:ea typeface="Batang" pitchFamily="18" charset="-127"/>
              <a:cs typeface="Helvetica"/>
            </a:endParaRPr>
          </a:p>
        </p:txBody>
      </p:sp>
      <p:sp>
        <p:nvSpPr>
          <p:cNvPr id="3" name="Content Placeholder 2"/>
          <p:cNvSpPr>
            <a:spLocks noGrp="1"/>
          </p:cNvSpPr>
          <p:nvPr>
            <p:ph idx="1"/>
          </p:nvPr>
        </p:nvSpPr>
        <p:spPr>
          <a:xfrm>
            <a:off x="457200" y="1600200"/>
            <a:ext cx="5486400" cy="5029200"/>
          </a:xfrm>
        </p:spPr>
        <p:txBody>
          <a:bodyPr rtlCol="0">
            <a:normAutofit fontScale="92500" lnSpcReduction="10000"/>
          </a:bodyPr>
          <a:lstStyle/>
          <a:p>
            <a:pPr fontAlgn="auto">
              <a:spcAft>
                <a:spcPts val="0"/>
              </a:spcAft>
              <a:buFont typeface="Arial" pitchFamily="34" charset="0"/>
              <a:buChar char="•"/>
              <a:defRPr/>
            </a:pPr>
            <a:r>
              <a:rPr lang="en-US" sz="3000" dirty="0" smtClean="0">
                <a:latin typeface="Helvetica"/>
                <a:ea typeface="Batang" pitchFamily="18" charset="-127"/>
                <a:cs typeface="Helvetica"/>
              </a:rPr>
              <a:t>Now, it’s time to figure out what you want to say.</a:t>
            </a:r>
          </a:p>
          <a:p>
            <a:pPr fontAlgn="auto">
              <a:spcAft>
                <a:spcPts val="0"/>
              </a:spcAft>
              <a:buFont typeface="Arial" pitchFamily="34" charset="0"/>
              <a:buChar char="•"/>
              <a:defRPr/>
            </a:pPr>
            <a:r>
              <a:rPr lang="en-US" sz="3000" dirty="0" smtClean="0">
                <a:latin typeface="Helvetica"/>
                <a:ea typeface="Batang" pitchFamily="18" charset="-127"/>
                <a:cs typeface="Helvetica"/>
              </a:rPr>
              <a:t>Strong, effective messaging is highly important on social media</a:t>
            </a:r>
          </a:p>
          <a:p>
            <a:pPr fontAlgn="auto">
              <a:spcAft>
                <a:spcPts val="0"/>
              </a:spcAft>
              <a:buFont typeface="Arial" pitchFamily="34" charset="0"/>
              <a:buChar char="•"/>
              <a:defRPr/>
            </a:pPr>
            <a:r>
              <a:rPr lang="en-US" sz="3000" dirty="0" smtClean="0">
                <a:latin typeface="Helvetica"/>
                <a:ea typeface="Batang" pitchFamily="18" charset="-127"/>
                <a:cs typeface="Helvetica"/>
              </a:rPr>
              <a:t>The average teenager has 300 friends on </a:t>
            </a:r>
            <a:r>
              <a:rPr lang="en-US" sz="3000" dirty="0" err="1" smtClean="0">
                <a:latin typeface="Helvetica"/>
                <a:ea typeface="Batang" pitchFamily="18" charset="-127"/>
                <a:cs typeface="Helvetica"/>
              </a:rPr>
              <a:t>Facebook</a:t>
            </a:r>
            <a:r>
              <a:rPr lang="en-US" sz="3000" dirty="0" smtClean="0">
                <a:latin typeface="Helvetica"/>
                <a:ea typeface="Batang" pitchFamily="18" charset="-127"/>
                <a:cs typeface="Helvetica"/>
              </a:rPr>
              <a:t>, and likes about 40 fan pages</a:t>
            </a:r>
          </a:p>
          <a:p>
            <a:pPr fontAlgn="auto">
              <a:spcAft>
                <a:spcPts val="0"/>
              </a:spcAft>
              <a:buFont typeface="Arial" pitchFamily="34" charset="0"/>
              <a:buChar char="•"/>
              <a:defRPr/>
            </a:pPr>
            <a:r>
              <a:rPr lang="en-US" sz="3000" dirty="0" smtClean="0">
                <a:latin typeface="Helvetica"/>
                <a:ea typeface="Batang" pitchFamily="18" charset="-127"/>
                <a:cs typeface="Helvetica"/>
              </a:rPr>
              <a:t>That means you’re up against stiff competition with all those status updates! </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a:p>
        </p:txBody>
      </p:sp>
      <p:pic>
        <p:nvPicPr>
          <p:cNvPr id="9220" name="Picture 3" descr="th0RVY3TY0.jpg"/>
          <p:cNvPicPr>
            <a:picLocks noChangeAspect="1"/>
          </p:cNvPicPr>
          <p:nvPr/>
        </p:nvPicPr>
        <p:blipFill>
          <a:blip r:embed="rId3" cstate="print"/>
          <a:srcRect/>
          <a:stretch>
            <a:fillRect/>
          </a:stretch>
        </p:blipFill>
        <p:spPr bwMode="auto">
          <a:xfrm>
            <a:off x="5943600" y="1981200"/>
            <a:ext cx="2857500" cy="1905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smtClean="0">
                <a:latin typeface="Helvetica"/>
                <a:ea typeface="Batang" pitchFamily="18" charset="-127"/>
                <a:cs typeface="Helvetica"/>
              </a:rPr>
              <a:t>How Do You Make Your Message Stand Out?</a:t>
            </a:r>
            <a:endParaRPr lang="en-US" b="1" dirty="0">
              <a:latin typeface="Helvetica"/>
              <a:ea typeface="Batang" pitchFamily="18" charset="-127"/>
              <a:cs typeface="Helvetica"/>
            </a:endParaRPr>
          </a:p>
        </p:txBody>
      </p:sp>
      <p:sp>
        <p:nvSpPr>
          <p:cNvPr id="10243" name="Content Placeholder 2"/>
          <p:cNvSpPr>
            <a:spLocks noGrp="1"/>
          </p:cNvSpPr>
          <p:nvPr>
            <p:ph idx="1"/>
          </p:nvPr>
        </p:nvSpPr>
        <p:spPr/>
        <p:txBody>
          <a:bodyPr/>
          <a:lstStyle/>
          <a:p>
            <a:r>
              <a:rPr lang="en-US" dirty="0" smtClean="0">
                <a:latin typeface="Helvetica"/>
                <a:ea typeface="Batang" pitchFamily="18" charset="-127"/>
                <a:cs typeface="Helvetica"/>
              </a:rPr>
              <a:t>It’s </a:t>
            </a:r>
            <a:r>
              <a:rPr lang="en-US" i="1" dirty="0" smtClean="0">
                <a:latin typeface="Helvetica"/>
                <a:ea typeface="Batang" pitchFamily="18" charset="-127"/>
                <a:cs typeface="Helvetica"/>
              </a:rPr>
              <a:t>ALL</a:t>
            </a:r>
            <a:r>
              <a:rPr lang="en-US" dirty="0" smtClean="0">
                <a:latin typeface="Helvetica"/>
                <a:ea typeface="Batang" pitchFamily="18" charset="-127"/>
                <a:cs typeface="Helvetica"/>
              </a:rPr>
              <a:t> about having a strong call to action.</a:t>
            </a:r>
          </a:p>
          <a:p>
            <a:r>
              <a:rPr lang="en-US" dirty="0" smtClean="0">
                <a:latin typeface="Helvetica"/>
                <a:ea typeface="Batang" pitchFamily="18" charset="-127"/>
                <a:cs typeface="Helvetica"/>
              </a:rPr>
              <a:t> You want to </a:t>
            </a:r>
            <a:r>
              <a:rPr lang="en-US" b="1" dirty="0" smtClean="0">
                <a:latin typeface="Helvetica"/>
                <a:ea typeface="Batang" pitchFamily="18" charset="-127"/>
                <a:cs typeface="Helvetica"/>
              </a:rPr>
              <a:t>“dare” </a:t>
            </a:r>
            <a:r>
              <a:rPr lang="en-US" dirty="0" smtClean="0">
                <a:latin typeface="Helvetica"/>
                <a:ea typeface="Batang" pitchFamily="18" charset="-127"/>
                <a:cs typeface="Helvetica"/>
              </a:rPr>
              <a:t>your viewers to find out more details.</a:t>
            </a:r>
          </a:p>
          <a:p>
            <a:r>
              <a:rPr lang="en-US" dirty="0" smtClean="0">
                <a:latin typeface="Helvetica"/>
                <a:ea typeface="Batang" pitchFamily="18" charset="-127"/>
                <a:cs typeface="Helvetica"/>
              </a:rPr>
              <a:t>Use and appealing visual to accompany it, as you will see in all our visuals.</a:t>
            </a:r>
          </a:p>
        </p:txBody>
      </p:sp>
      <p:pic>
        <p:nvPicPr>
          <p:cNvPr id="10244" name="Picture 3" descr="royalty-free-coach-clipart-illustration-1116766.jpg"/>
          <p:cNvPicPr>
            <a:picLocks noChangeAspect="1"/>
          </p:cNvPicPr>
          <p:nvPr/>
        </p:nvPicPr>
        <p:blipFill>
          <a:blip r:embed="rId2" cstate="print"/>
          <a:srcRect/>
          <a:stretch>
            <a:fillRect/>
          </a:stretch>
        </p:blipFill>
        <p:spPr bwMode="auto">
          <a:xfrm>
            <a:off x="3733800" y="4800600"/>
            <a:ext cx="1814513" cy="1905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828</TotalTime>
  <Words>1790</Words>
  <Application>Microsoft Macintosh PowerPoint</Application>
  <PresentationFormat>On-screen Show (4:3)</PresentationFormat>
  <Paragraphs>138</Paragraphs>
  <Slides>28</Slides>
  <Notes>15</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Scoring Goals with Social Media</vt:lpstr>
      <vt:lpstr>Welcome from Jenna Communications</vt:lpstr>
      <vt:lpstr>#Tweeting! </vt:lpstr>
      <vt:lpstr>Instagram</vt:lpstr>
      <vt:lpstr>Facebook</vt:lpstr>
      <vt:lpstr>Snapchat</vt:lpstr>
      <vt:lpstr>Where Should YOU Begin?</vt:lpstr>
      <vt:lpstr>Once You Have Identified Who You Want To Reach</vt:lpstr>
      <vt:lpstr>How Do You Make Your Message Stand Out?</vt:lpstr>
      <vt:lpstr>Some Good Examples </vt:lpstr>
      <vt:lpstr>Don’t Forget To Make Goals</vt:lpstr>
      <vt:lpstr>What Networks Should YOU Be On?</vt:lpstr>
      <vt:lpstr>Let’s Start With Facebook!</vt:lpstr>
      <vt:lpstr>Let’s Start With Facebook</vt:lpstr>
      <vt:lpstr>Visuals are POWERFUL</vt:lpstr>
      <vt:lpstr>*If You Have A Budget*</vt:lpstr>
      <vt:lpstr>A Quick Look at Making an Ad</vt:lpstr>
      <vt:lpstr>Making an Ad Continued</vt:lpstr>
      <vt:lpstr>Finishing Your Ad</vt:lpstr>
      <vt:lpstr>Closing Thoughts on Facebook</vt:lpstr>
      <vt:lpstr>Twitter Talk!</vt:lpstr>
      <vt:lpstr>Twitter Strategies</vt:lpstr>
      <vt:lpstr>Use A Video!</vt:lpstr>
      <vt:lpstr>Try LinkedIn!</vt:lpstr>
      <vt:lpstr>Instagram!</vt:lpstr>
      <vt:lpstr>Take Advantage of What’s Already There!</vt:lpstr>
      <vt:lpstr>Closing Thoughts</vt:lpstr>
      <vt:lpstr>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Scoring Goals with Social Media</dc:title>
  <dc:creator>Office</dc:creator>
  <cp:lastModifiedBy>Jennifer Sherlock</cp:lastModifiedBy>
  <cp:revision>45</cp:revision>
  <dcterms:created xsi:type="dcterms:W3CDTF">2015-01-08T18:06:33Z</dcterms:created>
  <dcterms:modified xsi:type="dcterms:W3CDTF">2015-01-16T13:28:26Z</dcterms:modified>
</cp:coreProperties>
</file>