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9" r:id="rId3"/>
    <p:sldId id="257" r:id="rId4"/>
    <p:sldId id="271" r:id="rId5"/>
    <p:sldId id="258" r:id="rId6"/>
    <p:sldId id="259" r:id="rId7"/>
    <p:sldId id="261" r:id="rId8"/>
    <p:sldId id="260" r:id="rId9"/>
    <p:sldId id="272" r:id="rId10"/>
    <p:sldId id="264" r:id="rId11"/>
    <p:sldId id="262" r:id="rId12"/>
    <p:sldId id="263" r:id="rId13"/>
    <p:sldId id="273" r:id="rId14"/>
    <p:sldId id="275" r:id="rId15"/>
    <p:sldId id="274" r:id="rId16"/>
    <p:sldId id="276" r:id="rId17"/>
    <p:sldId id="277" r:id="rId18"/>
    <p:sldId id="270" r:id="rId1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6699"/>
    <a:srgbClr val="0099CC"/>
    <a:srgbClr val="FF3300"/>
    <a:srgbClr val="996633"/>
    <a:srgbClr val="669900"/>
    <a:srgbClr val="008080"/>
    <a:srgbClr val="33CC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FDA26FC-3BE8-4CB0-8506-7B3B7EC4B705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1FB80A7-1CB8-4D89-8E16-0C4B950F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04" y="0"/>
            <a:ext cx="3723393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1B47-D9F2-4C31-8720-1CEEF9EB957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8045"/>
            <a:ext cx="7772400" cy="28225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The Committee Conundrum – </a:t>
            </a:r>
            <a:br>
              <a:rPr lang="en-US" b="1" dirty="0">
                <a:solidFill>
                  <a:srgbClr val="336699"/>
                </a:solidFill>
              </a:rPr>
            </a:br>
            <a:r>
              <a:rPr lang="en-US" b="1" dirty="0">
                <a:solidFill>
                  <a:srgbClr val="336699"/>
                </a:solidFill>
              </a:rPr>
              <a:t>Which Ones Do I Need?</a:t>
            </a:r>
            <a:br>
              <a:rPr lang="en-US" dirty="0">
                <a:solidFill>
                  <a:srgbClr val="336699"/>
                </a:solidFill>
              </a:rPr>
            </a:br>
            <a:r>
              <a:rPr lang="en-US" i="1" dirty="0">
                <a:solidFill>
                  <a:srgbClr val="336699"/>
                </a:solidFill>
              </a:rPr>
              <a:t>Shorter Meetings. Better Results.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480560"/>
            <a:ext cx="64008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          </a:t>
            </a:r>
          </a:p>
          <a:p>
            <a:r>
              <a:rPr lang="en-US" dirty="0"/>
              <a:t>   </a:t>
            </a:r>
            <a:r>
              <a:rPr lang="en-US" b="1" dirty="0">
                <a:solidFill>
                  <a:schemeClr val="tx1"/>
                </a:solidFill>
              </a:rPr>
              <a:t>Ruth E. Nicholson, MPA, CPF</a:t>
            </a:r>
          </a:p>
          <a:p>
            <a:r>
              <a:rPr lang="en-US" b="1" dirty="0">
                <a:solidFill>
                  <a:schemeClr val="tx1"/>
                </a:solidFill>
              </a:rPr>
              <a:t>Nicholson Facilitation &amp; Associates, LLC</a:t>
            </a:r>
          </a:p>
          <a:p>
            <a:r>
              <a:rPr lang="en-US" b="1" dirty="0">
                <a:solidFill>
                  <a:schemeClr val="tx1"/>
                </a:solidFill>
              </a:rPr>
              <a:t>Youth Sports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63440"/>
            <a:ext cx="1075596" cy="1036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9966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Support Committee Success</a:t>
            </a:r>
          </a:p>
        </p:txBody>
      </p:sp>
      <p:pic>
        <p:nvPicPr>
          <p:cNvPr id="5" name="Picture 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02398"/>
            <a:ext cx="2590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3739356"/>
            <a:ext cx="8229600" cy="2280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dirty="0"/>
              <a:t>Establish clear expectations for committee operations</a:t>
            </a:r>
          </a:p>
          <a:p>
            <a:pPr algn="l"/>
            <a:endParaRPr lang="en-US" sz="3200" dirty="0"/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dirty="0"/>
              <a:t>Plan &amp; facilitate effective meetings</a:t>
            </a:r>
          </a:p>
        </p:txBody>
      </p:sp>
    </p:spTree>
    <p:extLst>
      <p:ext uri="{BB962C8B-B14F-4D97-AF65-F5344CB8AC3E}">
        <p14:creationId xmlns:p14="http://schemas.microsoft.com/office/powerpoint/2010/main" val="364015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66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Establish Expectations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360" y="1594644"/>
            <a:ext cx="5791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individual members of the committee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how the committee will </a:t>
            </a:r>
          </a:p>
          <a:p>
            <a:pPr marL="0" indent="0">
              <a:buNone/>
            </a:pPr>
            <a:r>
              <a:rPr lang="en-US" dirty="0"/>
              <a:t>operate and conduct its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how the committee will interact with those who are not on the committee</a:t>
            </a:r>
          </a:p>
          <a:p>
            <a:endParaRPr lang="en-US" dirty="0"/>
          </a:p>
        </p:txBody>
      </p:sp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98" y="1619250"/>
            <a:ext cx="7493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7" y="4572000"/>
            <a:ext cx="906981" cy="12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90" y="2895600"/>
            <a:ext cx="807213" cy="12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1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Keys to an Effective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667000"/>
            <a:ext cx="3733800" cy="3352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extrusionClr>
                <a:srgbClr val="C00000"/>
              </a:extrusionClr>
            </a:sp3d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772400" cy="37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5020"/>
            <a:ext cx="2504926" cy="3429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6600" y="2057400"/>
            <a:ext cx="42672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 -</a:t>
            </a:r>
            <a:r>
              <a:rPr lang="en-US" sz="4900" b="1" dirty="0"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br>
              <a:rPr lang="en-US" dirty="0"/>
            </a:b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Three Levels of Purpose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200400" y="2057400"/>
            <a:ext cx="54102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Project or program</a:t>
            </a:r>
          </a:p>
          <a:p>
            <a:pPr algn="l"/>
            <a:br>
              <a:rPr lang="en-US" sz="2400" dirty="0"/>
            </a:br>
            <a:endParaRPr lang="en-US" sz="2400" dirty="0"/>
          </a:p>
          <a:p>
            <a:pPr marL="742950" indent="-742950" algn="l">
              <a:buFont typeface="+mj-lt"/>
              <a:buAutoNum type="arabicPeriod" startAt="2"/>
            </a:pPr>
            <a:r>
              <a:rPr lang="en-US" sz="3600" dirty="0"/>
              <a:t>Each meeting</a:t>
            </a:r>
          </a:p>
          <a:p>
            <a:pPr algn="l"/>
            <a:br>
              <a:rPr lang="en-US" sz="2200" dirty="0"/>
            </a:br>
            <a:endParaRPr lang="en-US" sz="2200" dirty="0"/>
          </a:p>
          <a:p>
            <a:pPr marL="742950" indent="-742950" algn="l">
              <a:buFont typeface="+mj-lt"/>
              <a:buAutoNum type="arabicPeriod" startAt="3"/>
            </a:pPr>
            <a:r>
              <a:rPr lang="en-US" sz="3600" dirty="0"/>
              <a:t>Each item on an agenda</a:t>
            </a:r>
          </a:p>
        </p:txBody>
      </p:sp>
    </p:spTree>
    <p:extLst>
      <p:ext uri="{BB962C8B-B14F-4D97-AF65-F5344CB8AC3E}">
        <p14:creationId xmlns:p14="http://schemas.microsoft.com/office/powerpoint/2010/main" val="397550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How – </a:t>
            </a:r>
            <a:b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Three Types of Meeting Activities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599"/>
            <a:ext cx="3041773" cy="4525963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62400" y="1722119"/>
            <a:ext cx="4724400" cy="434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Gathering or sharing information</a:t>
            </a:r>
          </a:p>
          <a:p>
            <a:pPr algn="l"/>
            <a:endParaRPr lang="en-US" sz="3200" dirty="0"/>
          </a:p>
          <a:p>
            <a:pPr marL="742950" indent="-742950" algn="l">
              <a:buFont typeface="+mj-lt"/>
              <a:buAutoNum type="arabicPeriod" startAt="2"/>
            </a:pPr>
            <a:r>
              <a:rPr lang="en-US" sz="3200" dirty="0"/>
              <a:t>Discussing &amp; analyzing information</a:t>
            </a:r>
          </a:p>
          <a:p>
            <a:pPr algn="l"/>
            <a:endParaRPr lang="en-US" sz="3200" dirty="0"/>
          </a:p>
          <a:p>
            <a:pPr marL="742950" indent="-742950" algn="l">
              <a:buFont typeface="+mj-lt"/>
              <a:buAutoNum type="arabicPeriod" startAt="3"/>
            </a:pPr>
            <a:r>
              <a:rPr lang="en-US" sz="3200" dirty="0"/>
              <a:t>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11135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 or Who?</a:t>
            </a:r>
            <a:b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People Affected by a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667000"/>
            <a:ext cx="3733800" cy="3352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extrusionClr>
                <a:srgbClr val="C00000"/>
              </a:extrusionClr>
            </a:sp3d>
          </a:bodyPr>
          <a:lstStyle/>
          <a:p>
            <a:pPr marL="0" indent="0">
              <a:buNone/>
            </a:pPr>
            <a:endParaRPr lang="en-US" sz="3600" i="1" dirty="0">
              <a:ln w="9525" cmpd="sng"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567578" cy="3962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77178" y="1752600"/>
            <a:ext cx="4724400" cy="434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Those with input and information for the meeting</a:t>
            </a:r>
          </a:p>
          <a:p>
            <a:pPr algn="l"/>
            <a:endParaRPr lang="en-US" sz="1400" dirty="0"/>
          </a:p>
          <a:p>
            <a:pPr marL="742950" indent="-742950" algn="l">
              <a:buFont typeface="+mj-lt"/>
              <a:buAutoNum type="arabicPeriod" startAt="2"/>
            </a:pPr>
            <a:r>
              <a:rPr lang="en-US" sz="3200" dirty="0"/>
              <a:t>Meeting participants</a:t>
            </a:r>
          </a:p>
          <a:p>
            <a:pPr algn="l"/>
            <a:endParaRPr lang="en-US" sz="1400" dirty="0"/>
          </a:p>
          <a:p>
            <a:pPr marL="742950" indent="-742950" algn="l">
              <a:buFont typeface="+mj-lt"/>
              <a:buAutoNum type="arabicPeriod" startAt="3"/>
            </a:pPr>
            <a:r>
              <a:rPr lang="en-US" sz="3200" dirty="0"/>
              <a:t>Those affected by the meeting results</a:t>
            </a:r>
          </a:p>
        </p:txBody>
      </p:sp>
    </p:spTree>
    <p:extLst>
      <p:ext uri="{BB962C8B-B14F-4D97-AF65-F5344CB8AC3E}">
        <p14:creationId xmlns:p14="http://schemas.microsoft.com/office/powerpoint/2010/main" val="64545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Use </a:t>
            </a:r>
            <a:r>
              <a:rPr lang="en-US" b="1" dirty="0"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WHY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to Build Your Meeting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667000"/>
            <a:ext cx="3733800" cy="3352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extrusionClr>
                <a:srgbClr val="C00000"/>
              </a:extrusionClr>
            </a:sp3d>
          </a:bodyPr>
          <a:lstStyle/>
          <a:p>
            <a:pPr marL="0" indent="0">
              <a:buNone/>
            </a:pPr>
            <a:endParaRPr lang="en-US" sz="3600" i="1" dirty="0">
              <a:ln w="9525" cmpd="sng"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08807" cy="38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4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Example: 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667000"/>
            <a:ext cx="3733800" cy="3352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extrusionClr>
                <a:srgbClr val="C00000"/>
              </a:extrusionClr>
            </a:sp3d>
          </a:bodyPr>
          <a:lstStyle/>
          <a:p>
            <a:pPr marL="0" indent="0">
              <a:buNone/>
            </a:pPr>
            <a:endParaRPr lang="en-US" sz="3600" i="1" dirty="0">
              <a:ln w="9525" cmpd="sng"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91505"/>
              </p:ext>
            </p:extLst>
          </p:nvPr>
        </p:nvGraphicFramePr>
        <p:xfrm>
          <a:off x="762000" y="1600200"/>
          <a:ext cx="7696200" cy="4166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645493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351106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3024735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473125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4509059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3233922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Purpose</a:t>
                      </a:r>
                    </a:p>
                    <a:p>
                      <a:pPr algn="ctr"/>
                      <a:r>
                        <a:rPr lang="en-US" sz="2000" dirty="0"/>
                        <a:t>(What)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Activity</a:t>
                      </a:r>
                      <a:r>
                        <a:rPr lang="en-US" sz="2000" baseline="0" dirty="0"/>
                        <a:t> (How)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Who</a:t>
                      </a:r>
                    </a:p>
                    <a:p>
                      <a:pPr algn="ctr"/>
                      <a:r>
                        <a:rPr lang="en-US" sz="2000" dirty="0"/>
                        <a:t>(Person)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Documents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46078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Adopt</a:t>
                      </a:r>
                      <a:r>
                        <a:rPr lang="en-US" sz="2000" baseline="0" dirty="0"/>
                        <a:t> 2017 budget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Discuss &amp; </a:t>
                      </a:r>
                    </a:p>
                    <a:p>
                      <a:r>
                        <a:rPr lang="en-US" sz="2000" dirty="0"/>
                        <a:t>vote on committee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Finance Committee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Draft</a:t>
                      </a:r>
                      <a:r>
                        <a:rPr lang="en-US" sz="2000" baseline="0" dirty="0"/>
                        <a:t> 2017 budget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41429"/>
                  </a:ext>
                </a:extLst>
              </a:tr>
              <a:tr h="154496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Tryouts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Set</a:t>
                      </a:r>
                      <a:r>
                        <a:rPr lang="en-US" sz="2000" baseline="0" dirty="0"/>
                        <a:t> date for </a:t>
                      </a:r>
                      <a:r>
                        <a:rPr lang="en-US" sz="2000" baseline="0"/>
                        <a:t>tryouts 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Discuss</a:t>
                      </a:r>
                      <a:r>
                        <a:rPr lang="en-US" sz="2000" baseline="0" dirty="0"/>
                        <a:t> &amp; vote on committee proposal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Tryout Committee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Annual club calendar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7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11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Assess the need for specific committees</a:t>
            </a:r>
          </a:p>
          <a:p>
            <a:r>
              <a:rPr lang="en-US" sz="3600" dirty="0"/>
              <a:t>Set up &amp; support an effective committee</a:t>
            </a:r>
          </a:p>
          <a:p>
            <a:r>
              <a:rPr lang="en-US" sz="3600"/>
              <a:t>Avoid committee micromanagement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933700" y="4408435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Ruth E. Nicholson, CPF</a:t>
            </a:r>
          </a:p>
          <a:p>
            <a:r>
              <a:rPr lang="en-US" sz="2400" dirty="0"/>
              <a:t>Nicholson Facilitation &amp; Associates, LLC</a:t>
            </a:r>
          </a:p>
          <a:p>
            <a:r>
              <a:rPr lang="en-US" sz="2400" i="1" dirty="0"/>
              <a:t>Ruth@NicholsonFacilitation.com</a:t>
            </a:r>
          </a:p>
          <a:p>
            <a:r>
              <a:rPr lang="en-US" sz="2400" dirty="0"/>
              <a:t>206-369-5439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798"/>
            <a:ext cx="1447800" cy="13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At the end of this workshop, </a:t>
            </a:r>
            <a:br>
              <a:rPr lang="en-US" b="1" dirty="0">
                <a:solidFill>
                  <a:srgbClr val="CC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>
                <a:solidFill>
                  <a:srgbClr val="CC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943" y="1798637"/>
            <a:ext cx="7315200" cy="45259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Assess the need for a specific committee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Set up and support a committee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so that it can conduct its work successfully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Help board members, staff, and coaches use committees and workgroups effectively,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without micromanagement</a:t>
            </a: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4" y="1901547"/>
            <a:ext cx="1030289" cy="10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6" y="3390178"/>
            <a:ext cx="1030289" cy="10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6" y="4761973"/>
            <a:ext cx="1069069" cy="10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399" y="2084027"/>
            <a:ext cx="60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400" y="3657600"/>
            <a:ext cx="35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50" y="5041186"/>
            <a:ext cx="35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781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66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Workshop Roadmap</a:t>
            </a:r>
          </a:p>
        </p:txBody>
      </p:sp>
      <p:pic>
        <p:nvPicPr>
          <p:cNvPr id="4" name="Picture 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3469">
            <a:off x="-88282" y="3900235"/>
            <a:ext cx="4096194" cy="20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4200" y="1219200"/>
            <a:ext cx="5410200" cy="4533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/>
              <a:t>Requirements for a Committee</a:t>
            </a:r>
          </a:p>
          <a:p>
            <a:pPr algn="l"/>
            <a:endParaRPr lang="en-US" sz="24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/>
              <a:t>Committee Links to Leadership and Programs</a:t>
            </a:r>
          </a:p>
          <a:p>
            <a:pPr algn="l"/>
            <a:endParaRPr lang="en-US" sz="24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/>
              <a:t>The Secret to Avoiding      Micro-Management</a:t>
            </a:r>
          </a:p>
          <a:p>
            <a:pPr algn="l"/>
            <a:endParaRPr lang="en-US" sz="22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/>
              <a:t>Effective Committee Operations</a:t>
            </a:r>
          </a:p>
        </p:txBody>
      </p:sp>
    </p:spTree>
    <p:extLst>
      <p:ext uri="{BB962C8B-B14F-4D97-AF65-F5344CB8AC3E}">
        <p14:creationId xmlns:p14="http://schemas.microsoft.com/office/powerpoint/2010/main" val="288720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If you don’t need ‘</a:t>
            </a:r>
            <a:r>
              <a:rPr lang="en-US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Don’t convene ‘</a:t>
            </a:r>
            <a:r>
              <a:rPr lang="en-US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9311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4999"/>
            <a:ext cx="8229600" cy="4267201"/>
          </a:xfrm>
        </p:spPr>
        <p:txBody>
          <a:bodyPr>
            <a:normAutofit/>
          </a:bodyPr>
          <a:lstStyle/>
          <a:p>
            <a:pPr algn="l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377349"/>
            <a:ext cx="1269687" cy="12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168276"/>
            <a:ext cx="6313026" cy="1455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 I need a committee?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834435"/>
            <a:ext cx="7772400" cy="4533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2400" dirty="0"/>
              <a:t>Required in by-laws or articles of incorporation </a:t>
            </a:r>
          </a:p>
          <a:p>
            <a:pPr algn="l"/>
            <a:r>
              <a:rPr lang="en-US" sz="2400" dirty="0"/>
              <a:t>        (</a:t>
            </a:r>
            <a:r>
              <a:rPr lang="en-US" sz="2400" b="1" dirty="0">
                <a:solidFill>
                  <a:srgbClr val="FF3300"/>
                </a:solidFill>
              </a:rPr>
              <a:t>Legal requirement</a:t>
            </a:r>
            <a:r>
              <a:rPr lang="en-US" sz="2400" dirty="0"/>
              <a:t>)</a:t>
            </a:r>
          </a:p>
          <a:p>
            <a:pPr algn="l"/>
            <a:endParaRPr lang="en-US" sz="24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2400" dirty="0"/>
              <a:t>Project needs multiple skills to implement   </a:t>
            </a:r>
          </a:p>
          <a:p>
            <a:pPr algn="l"/>
            <a:r>
              <a:rPr lang="en-US" sz="2400" dirty="0"/>
              <a:t>        (</a:t>
            </a:r>
            <a:r>
              <a:rPr lang="en-US" sz="2400" b="1" dirty="0">
                <a:solidFill>
                  <a:srgbClr val="FF3300"/>
                </a:solidFill>
              </a:rPr>
              <a:t>Skills requirement</a:t>
            </a:r>
            <a:r>
              <a:rPr lang="en-US" sz="2400" dirty="0"/>
              <a:t>)</a:t>
            </a:r>
          </a:p>
          <a:p>
            <a:pPr algn="l"/>
            <a:endParaRPr lang="en-US" sz="24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2400" dirty="0"/>
              <a:t>Project is large and needs multiple people to implement </a:t>
            </a:r>
          </a:p>
          <a:p>
            <a:pPr algn="l"/>
            <a:r>
              <a:rPr lang="en-US" sz="2400" dirty="0"/>
              <a:t>        (</a:t>
            </a:r>
            <a:r>
              <a:rPr lang="en-US" sz="2400" b="1" dirty="0">
                <a:solidFill>
                  <a:srgbClr val="FF3300"/>
                </a:solidFill>
              </a:rPr>
              <a:t>Labor requirement</a:t>
            </a:r>
            <a:r>
              <a:rPr lang="en-US" sz="2400" dirty="0"/>
              <a:t>)</a:t>
            </a:r>
          </a:p>
          <a:p>
            <a:pPr algn="l"/>
            <a:endParaRPr lang="en-US" sz="24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2400" dirty="0"/>
              <a:t>Project needs significant community support </a:t>
            </a:r>
          </a:p>
          <a:p>
            <a:pPr algn="l"/>
            <a:r>
              <a:rPr lang="en-US" sz="2400" dirty="0"/>
              <a:t>        (</a:t>
            </a:r>
            <a:r>
              <a:rPr lang="en-US" sz="2400" b="1" dirty="0">
                <a:solidFill>
                  <a:srgbClr val="FF3300"/>
                </a:solidFill>
              </a:rPr>
              <a:t>Public Relations requirement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977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90600"/>
            <a:ext cx="5715000" cy="102076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Links to Leadership </a:t>
            </a:r>
            <a:b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and Programs</a:t>
            </a:r>
          </a:p>
        </p:txBody>
      </p:sp>
      <p:pic>
        <p:nvPicPr>
          <p:cNvPr id="5" name="Picture 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1879283" cy="21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8956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dirty="0"/>
              <a:t>Define clear roles &amp; responsibilities for every member of your leadership team, including key staff and the board of directors for non-profit organizations</a:t>
            </a:r>
          </a:p>
          <a:p>
            <a:pPr algn="l"/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dirty="0"/>
              <a:t>Identify the direct connection of each of these responsibilities to your players, teams, and programs</a:t>
            </a:r>
          </a:p>
          <a:p>
            <a:pPr algn="l"/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dirty="0"/>
              <a:t>Convene committees to implement specific work that supports these connections and responsibilities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6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Secret to Avoiding Micro-Management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23113"/>
              </p:ext>
            </p:extLst>
          </p:nvPr>
        </p:nvGraphicFramePr>
        <p:xfrm>
          <a:off x="571500" y="1371600"/>
          <a:ext cx="8001000" cy="4495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81941179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2591202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65321257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82611907"/>
                    </a:ext>
                  </a:extLst>
                </a:gridCol>
              </a:tblGrid>
              <a:tr h="10065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Board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Scope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Link to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Committees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87266"/>
                  </a:ext>
                </a:extLst>
              </a:tr>
              <a:tr h="1308479">
                <a:tc>
                  <a:txBody>
                    <a:bodyPr/>
                    <a:lstStyle/>
                    <a:p>
                      <a:r>
                        <a:rPr lang="en-US" sz="2400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Board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Source of future board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Nominating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Committee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29829"/>
                  </a:ext>
                </a:extLst>
              </a:tr>
              <a:tr h="1174276">
                <a:tc>
                  <a:txBody>
                    <a:bodyPr/>
                    <a:lstStyle/>
                    <a:p>
                      <a:r>
                        <a:rPr lang="en-US" sz="2400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Team uniform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Uniform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9687"/>
                  </a:ext>
                </a:extLst>
              </a:tr>
              <a:tr h="1006522">
                <a:tc>
                  <a:txBody>
                    <a:bodyPr/>
                    <a:lstStyle/>
                    <a:p>
                      <a:r>
                        <a:rPr lang="en-US" sz="2400" dirty="0"/>
                        <a:t>Club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Tournament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Tournament volunteer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Tournament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6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6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340" y="2057400"/>
            <a:ext cx="6332220" cy="32004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78" y="381000"/>
            <a:ext cx="131747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7526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6489" y="533400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366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Committee Charter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726" y="1905000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Committee Name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Committee Purpose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Names and Specific Roles of All Members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Scope, Responsibility, &amp; Authority 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Outcomes, Outputs, &amp; Deliverables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Schedule &amp; Timeframe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Operating Norms &amp; Ground Rules</a:t>
            </a:r>
          </a:p>
        </p:txBody>
      </p:sp>
    </p:spTree>
    <p:extLst>
      <p:ext uri="{BB962C8B-B14F-4D97-AF65-F5344CB8AC3E}">
        <p14:creationId xmlns:p14="http://schemas.microsoft.com/office/powerpoint/2010/main" val="230317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340" y="2057400"/>
            <a:ext cx="6332220" cy="32004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7526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437495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Example Committee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676400"/>
            <a:ext cx="62313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Name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Members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Purpose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Scope 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Outcomes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Schedule &amp; Timeframe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Operating Norms &amp; Ground Rules</a:t>
            </a:r>
          </a:p>
        </p:txBody>
      </p:sp>
      <p:pic>
        <p:nvPicPr>
          <p:cNvPr id="8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1905000" cy="28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4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480</Words>
  <Application>Microsoft Office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Office Theme</vt:lpstr>
      <vt:lpstr>The Committee Conundrum –  Which Ones Do I Need? Shorter Meetings. Better Results. </vt:lpstr>
      <vt:lpstr>At the end of this workshop,  You will be able to:</vt:lpstr>
      <vt:lpstr>Workshop Roadmap</vt:lpstr>
      <vt:lpstr>If you don’t need ‘em, Don’t convene ‘em!</vt:lpstr>
      <vt:lpstr>     </vt:lpstr>
      <vt:lpstr>Links to Leadership  and Programs</vt:lpstr>
      <vt:lpstr>The Secret to Avoiding Micro-Management </vt:lpstr>
      <vt:lpstr>     </vt:lpstr>
      <vt:lpstr>     </vt:lpstr>
      <vt:lpstr>Support Committee Success</vt:lpstr>
      <vt:lpstr>Establish Expectations - </vt:lpstr>
      <vt:lpstr>Keys to an Effective Meeting</vt:lpstr>
      <vt:lpstr>Project or program   Each meeting   Each item on an agenda</vt:lpstr>
      <vt:lpstr>How –  Three Types of Meeting Activities</vt:lpstr>
      <vt:lpstr>You or Who? People Affected by a Meeting</vt:lpstr>
      <vt:lpstr>Use WHY to Build Your Meeting Plan</vt:lpstr>
      <vt:lpstr>Example: Meeting Agenda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Moseley</dc:creator>
  <cp:lastModifiedBy>Ruth Nicholson</cp:lastModifiedBy>
  <cp:revision>117</cp:revision>
  <cp:lastPrinted>2016-12-27T19:55:05Z</cp:lastPrinted>
  <dcterms:created xsi:type="dcterms:W3CDTF">2009-01-07T21:11:14Z</dcterms:created>
  <dcterms:modified xsi:type="dcterms:W3CDTF">2017-01-08T22:26:46Z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-173322035</vt:i4>
  </property>
  <property fmtid="{D5CDD505-2E9C-101B-9397-08002B2CF9AE}" pid="3" name="_NewReviewCycle">
    <vt:lpwstr/>
  </property>
  <property fmtid="{D5CDD505-2E9C-101B-9397-08002B2CF9AE}" pid="4" name="_EmailSubject">
    <vt:lpwstr>Workshop presentation: Committees</vt:lpwstr>
  </property>
  <property fmtid="{D5CDD505-2E9C-101B-9397-08002B2CF9AE}" pid="5" name="_AuthorEmail">
    <vt:lpwstr>Ruth@Nicholsonfacilitation.com</vt:lpwstr>
  </property>
  <property fmtid="{D5CDD505-2E9C-101B-9397-08002B2CF9AE}" pid="6" name="_AuthorEmailDisplayName">
    <vt:lpwstr>Ruth Nicholson</vt:lpwstr>
  </property>
  <property fmtid="{D5CDD505-2E9C-101B-9397-08002B2CF9AE}" pid="7" name="_PreviousAdHocReviewCycleID">
    <vt:i4>-1242611955</vt:i4>
  </property>
</Properties>
</file>