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60"/>
  </p:notesMasterIdLst>
  <p:sldIdLst>
    <p:sldId id="260" r:id="rId2"/>
    <p:sldId id="259" r:id="rId3"/>
    <p:sldId id="261" r:id="rId4"/>
    <p:sldId id="262" r:id="rId5"/>
    <p:sldId id="263" r:id="rId6"/>
    <p:sldId id="269" r:id="rId7"/>
    <p:sldId id="270" r:id="rId8"/>
    <p:sldId id="272" r:id="rId9"/>
    <p:sldId id="273" r:id="rId10"/>
    <p:sldId id="274" r:id="rId11"/>
    <p:sldId id="275" r:id="rId12"/>
    <p:sldId id="276" r:id="rId13"/>
    <p:sldId id="308" r:id="rId14"/>
    <p:sldId id="264" r:id="rId15"/>
    <p:sldId id="294" r:id="rId16"/>
    <p:sldId id="292" r:id="rId17"/>
    <p:sldId id="266" r:id="rId18"/>
    <p:sldId id="282" r:id="rId19"/>
    <p:sldId id="277" r:id="rId20"/>
    <p:sldId id="291" r:id="rId21"/>
    <p:sldId id="284" r:id="rId22"/>
    <p:sldId id="285" r:id="rId23"/>
    <p:sldId id="286" r:id="rId24"/>
    <p:sldId id="287" r:id="rId25"/>
    <p:sldId id="290" r:id="rId26"/>
    <p:sldId id="288" r:id="rId27"/>
    <p:sldId id="289" r:id="rId28"/>
    <p:sldId id="306" r:id="rId29"/>
    <p:sldId id="279" r:id="rId30"/>
    <p:sldId id="280" r:id="rId31"/>
    <p:sldId id="295" r:id="rId32"/>
    <p:sldId id="296" r:id="rId33"/>
    <p:sldId id="297" r:id="rId34"/>
    <p:sldId id="300" r:id="rId35"/>
    <p:sldId id="298" r:id="rId36"/>
    <p:sldId id="299" r:id="rId37"/>
    <p:sldId id="303" r:id="rId38"/>
    <p:sldId id="301" r:id="rId39"/>
    <p:sldId id="302" r:id="rId40"/>
    <p:sldId id="304" r:id="rId41"/>
    <p:sldId id="305" r:id="rId42"/>
    <p:sldId id="278" r:id="rId43"/>
    <p:sldId id="267" r:id="rId44"/>
    <p:sldId id="309" r:id="rId45"/>
    <p:sldId id="310" r:id="rId46"/>
    <p:sldId id="311" r:id="rId47"/>
    <p:sldId id="313" r:id="rId48"/>
    <p:sldId id="293" r:id="rId49"/>
    <p:sldId id="312" r:id="rId50"/>
    <p:sldId id="314" r:id="rId51"/>
    <p:sldId id="315" r:id="rId52"/>
    <p:sldId id="316" r:id="rId53"/>
    <p:sldId id="317" r:id="rId54"/>
    <p:sldId id="318" r:id="rId55"/>
    <p:sldId id="320" r:id="rId56"/>
    <p:sldId id="319" r:id="rId57"/>
    <p:sldId id="321" r:id="rId58"/>
    <p:sldId id="32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09" autoAdjust="0"/>
    <p:restoredTop sz="94643" autoAdjust="0"/>
  </p:normalViewPr>
  <p:slideViewPr>
    <p:cSldViewPr>
      <p:cViewPr varScale="1">
        <p:scale>
          <a:sx n="71" d="100"/>
          <a:sy n="71" d="100"/>
        </p:scale>
        <p:origin x="-96"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D8796-C988-4476-BBDD-E42E0E0CAF1F}" type="datetimeFigureOut">
              <a:rPr lang="en-US" smtClean="0"/>
              <a:t>1/8/2013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E2A465-963D-4EFD-9EB6-20E1A1B1FEE6}" type="slidenum">
              <a:rPr lang="en-US" smtClean="0"/>
              <a:t>‹#›</a:t>
            </a:fld>
            <a:endParaRPr lang="en-US" dirty="0"/>
          </a:p>
        </p:txBody>
      </p:sp>
    </p:spTree>
    <p:extLst>
      <p:ext uri="{BB962C8B-B14F-4D97-AF65-F5344CB8AC3E}">
        <p14:creationId xmlns:p14="http://schemas.microsoft.com/office/powerpoint/2010/main" val="153759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1</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10</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11</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12</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13</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14</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15</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16</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17</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18</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19</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2</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20</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21</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22</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23</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24</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25</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26</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27</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28</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29</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3</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30</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31</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32</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33</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34</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35</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36</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37</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38</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39</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4</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40</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41</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42</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43</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44</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45</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46</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47</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48</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49</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5</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50</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51</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52</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53</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54</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55</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56</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57</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58</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6</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7</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8</a:t>
            </a:fld>
            <a:endParaRPr lang="en-US" dirty="0"/>
          </a:p>
        </p:txBody>
      </p:sp>
    </p:spTree>
    <p:extLst>
      <p:ext uri="{BB962C8B-B14F-4D97-AF65-F5344CB8AC3E}">
        <p14:creationId xmlns:p14="http://schemas.microsoft.com/office/powerpoint/2010/main" val="383382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format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9</a:t>
            </a:fld>
            <a:endParaRPr lang="en-US" dirty="0"/>
          </a:p>
        </p:txBody>
      </p:sp>
    </p:spTree>
    <p:extLst>
      <p:ext uri="{BB962C8B-B14F-4D97-AF65-F5344CB8AC3E}">
        <p14:creationId xmlns:p14="http://schemas.microsoft.com/office/powerpoint/2010/main" val="3833824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C0F4EB-C63C-4953-AF49-C4792626BF8D}" type="datetimeFigureOut">
              <a:rPr lang="en-US" smtClean="0"/>
              <a:t>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3D063E-51B0-482E-A5A8-F7003F9A7CB2}" type="slidenum">
              <a:rPr lang="en-US" smtClean="0"/>
              <a:t>‹#›</a:t>
            </a:fld>
            <a:endParaRPr lang="en-US" dirty="0"/>
          </a:p>
        </p:txBody>
      </p:sp>
    </p:spTree>
    <p:extLst>
      <p:ext uri="{BB962C8B-B14F-4D97-AF65-F5344CB8AC3E}">
        <p14:creationId xmlns:p14="http://schemas.microsoft.com/office/powerpoint/2010/main" val="339101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0F4EB-C63C-4953-AF49-C4792626BF8D}" type="datetimeFigureOut">
              <a:rPr lang="en-US" smtClean="0"/>
              <a:t>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3D063E-51B0-482E-A5A8-F7003F9A7CB2}" type="slidenum">
              <a:rPr lang="en-US" smtClean="0"/>
              <a:t>‹#›</a:t>
            </a:fld>
            <a:endParaRPr lang="en-US" dirty="0"/>
          </a:p>
        </p:txBody>
      </p:sp>
    </p:spTree>
    <p:extLst>
      <p:ext uri="{BB962C8B-B14F-4D97-AF65-F5344CB8AC3E}">
        <p14:creationId xmlns:p14="http://schemas.microsoft.com/office/powerpoint/2010/main" val="156707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0F4EB-C63C-4953-AF49-C4792626BF8D}" type="datetimeFigureOut">
              <a:rPr lang="en-US" smtClean="0"/>
              <a:t>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3D063E-51B0-482E-A5A8-F7003F9A7CB2}" type="slidenum">
              <a:rPr lang="en-US" smtClean="0"/>
              <a:t>‹#›</a:t>
            </a:fld>
            <a:endParaRPr lang="en-US" dirty="0"/>
          </a:p>
        </p:txBody>
      </p:sp>
    </p:spTree>
    <p:extLst>
      <p:ext uri="{BB962C8B-B14F-4D97-AF65-F5344CB8AC3E}">
        <p14:creationId xmlns:p14="http://schemas.microsoft.com/office/powerpoint/2010/main" val="328999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0F4EB-C63C-4953-AF49-C4792626BF8D}" type="datetimeFigureOut">
              <a:rPr lang="en-US" smtClean="0"/>
              <a:t>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3D063E-51B0-482E-A5A8-F7003F9A7CB2}" type="slidenum">
              <a:rPr lang="en-US" smtClean="0"/>
              <a:t>‹#›</a:t>
            </a:fld>
            <a:endParaRPr lang="en-US" dirty="0"/>
          </a:p>
        </p:txBody>
      </p:sp>
    </p:spTree>
    <p:extLst>
      <p:ext uri="{BB962C8B-B14F-4D97-AF65-F5344CB8AC3E}">
        <p14:creationId xmlns:p14="http://schemas.microsoft.com/office/powerpoint/2010/main" val="287504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C0F4EB-C63C-4953-AF49-C4792626BF8D}" type="datetimeFigureOut">
              <a:rPr lang="en-US" smtClean="0"/>
              <a:t>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3D063E-51B0-482E-A5A8-F7003F9A7CB2}" type="slidenum">
              <a:rPr lang="en-US" smtClean="0"/>
              <a:t>‹#›</a:t>
            </a:fld>
            <a:endParaRPr lang="en-US" dirty="0"/>
          </a:p>
        </p:txBody>
      </p:sp>
    </p:spTree>
    <p:extLst>
      <p:ext uri="{BB962C8B-B14F-4D97-AF65-F5344CB8AC3E}">
        <p14:creationId xmlns:p14="http://schemas.microsoft.com/office/powerpoint/2010/main" val="253773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C0F4EB-C63C-4953-AF49-C4792626BF8D}" type="datetimeFigureOut">
              <a:rPr lang="en-US" smtClean="0"/>
              <a:t>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3D063E-51B0-482E-A5A8-F7003F9A7CB2}" type="slidenum">
              <a:rPr lang="en-US" smtClean="0"/>
              <a:t>‹#›</a:t>
            </a:fld>
            <a:endParaRPr lang="en-US" dirty="0"/>
          </a:p>
        </p:txBody>
      </p:sp>
    </p:spTree>
    <p:extLst>
      <p:ext uri="{BB962C8B-B14F-4D97-AF65-F5344CB8AC3E}">
        <p14:creationId xmlns:p14="http://schemas.microsoft.com/office/powerpoint/2010/main" val="43729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C0F4EB-C63C-4953-AF49-C4792626BF8D}" type="datetimeFigureOut">
              <a:rPr lang="en-US" smtClean="0"/>
              <a:t>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3D063E-51B0-482E-A5A8-F7003F9A7CB2}" type="slidenum">
              <a:rPr lang="en-US" smtClean="0"/>
              <a:t>‹#›</a:t>
            </a:fld>
            <a:endParaRPr lang="en-US" dirty="0"/>
          </a:p>
        </p:txBody>
      </p:sp>
    </p:spTree>
    <p:extLst>
      <p:ext uri="{BB962C8B-B14F-4D97-AF65-F5344CB8AC3E}">
        <p14:creationId xmlns:p14="http://schemas.microsoft.com/office/powerpoint/2010/main" val="159352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C0F4EB-C63C-4953-AF49-C4792626BF8D}" type="datetimeFigureOut">
              <a:rPr lang="en-US" smtClean="0"/>
              <a:t>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3D063E-51B0-482E-A5A8-F7003F9A7CB2}" type="slidenum">
              <a:rPr lang="en-US" smtClean="0"/>
              <a:t>‹#›</a:t>
            </a:fld>
            <a:endParaRPr lang="en-US" dirty="0"/>
          </a:p>
        </p:txBody>
      </p:sp>
    </p:spTree>
    <p:extLst>
      <p:ext uri="{BB962C8B-B14F-4D97-AF65-F5344CB8AC3E}">
        <p14:creationId xmlns:p14="http://schemas.microsoft.com/office/powerpoint/2010/main" val="225405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0F4EB-C63C-4953-AF49-C4792626BF8D}" type="datetimeFigureOut">
              <a:rPr lang="en-US" smtClean="0"/>
              <a:t>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3D063E-51B0-482E-A5A8-F7003F9A7CB2}" type="slidenum">
              <a:rPr lang="en-US" smtClean="0"/>
              <a:t>‹#›</a:t>
            </a:fld>
            <a:endParaRPr lang="en-US" dirty="0"/>
          </a:p>
        </p:txBody>
      </p:sp>
    </p:spTree>
    <p:extLst>
      <p:ext uri="{BB962C8B-B14F-4D97-AF65-F5344CB8AC3E}">
        <p14:creationId xmlns:p14="http://schemas.microsoft.com/office/powerpoint/2010/main" val="3028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C0F4EB-C63C-4953-AF49-C4792626BF8D}" type="datetimeFigureOut">
              <a:rPr lang="en-US" smtClean="0"/>
              <a:t>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3D063E-51B0-482E-A5A8-F7003F9A7CB2}" type="slidenum">
              <a:rPr lang="en-US" smtClean="0"/>
              <a:t>‹#›</a:t>
            </a:fld>
            <a:endParaRPr lang="en-US" dirty="0"/>
          </a:p>
        </p:txBody>
      </p:sp>
    </p:spTree>
    <p:extLst>
      <p:ext uri="{BB962C8B-B14F-4D97-AF65-F5344CB8AC3E}">
        <p14:creationId xmlns:p14="http://schemas.microsoft.com/office/powerpoint/2010/main" val="248452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C0F4EB-C63C-4953-AF49-C4792626BF8D}" type="datetimeFigureOut">
              <a:rPr lang="en-US" smtClean="0"/>
              <a:t>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3D063E-51B0-482E-A5A8-F7003F9A7CB2}" type="slidenum">
              <a:rPr lang="en-US" smtClean="0"/>
              <a:t>‹#›</a:t>
            </a:fld>
            <a:endParaRPr lang="en-US" dirty="0"/>
          </a:p>
        </p:txBody>
      </p:sp>
    </p:spTree>
    <p:extLst>
      <p:ext uri="{BB962C8B-B14F-4D97-AF65-F5344CB8AC3E}">
        <p14:creationId xmlns:p14="http://schemas.microsoft.com/office/powerpoint/2010/main" val="827946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0F4EB-C63C-4953-AF49-C4792626BF8D}" type="datetimeFigureOut">
              <a:rPr lang="en-US" smtClean="0"/>
              <a:t>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D063E-51B0-482E-A5A8-F7003F9A7CB2}" type="slidenum">
              <a:rPr lang="en-US" smtClean="0"/>
              <a:t>‹#›</a:t>
            </a:fld>
            <a:endParaRPr lang="en-US" dirty="0"/>
          </a:p>
        </p:txBody>
      </p:sp>
    </p:spTree>
    <p:extLst>
      <p:ext uri="{BB962C8B-B14F-4D97-AF65-F5344CB8AC3E}">
        <p14:creationId xmlns:p14="http://schemas.microsoft.com/office/powerpoint/2010/main" val="385481730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42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0" y="1905000"/>
            <a:ext cx="9144000" cy="4114800"/>
          </a:xfrm>
        </p:spPr>
        <p:txBody>
          <a:bodyPr>
            <a:normAutofit fontScale="92500"/>
          </a:bodyPr>
          <a:lstStyle/>
          <a:p>
            <a:r>
              <a:rPr lang="en-US" sz="3600" dirty="0" smtClean="0">
                <a:solidFill>
                  <a:schemeClr val="bg1"/>
                </a:solidFill>
              </a:rPr>
              <a:t>Look into, talk about, explore….</a:t>
            </a:r>
          </a:p>
          <a:p>
            <a:r>
              <a:rPr lang="en-US" sz="6600" dirty="0" smtClean="0">
                <a:solidFill>
                  <a:srgbClr val="FFFF00"/>
                </a:solidFill>
              </a:rPr>
              <a:t>FIFA 11+</a:t>
            </a:r>
          </a:p>
          <a:p>
            <a:r>
              <a:rPr lang="en-US" sz="3600" dirty="0" smtClean="0">
                <a:solidFill>
                  <a:schemeClr val="bg1"/>
                </a:solidFill>
              </a:rPr>
              <a:t>Developed for amateur players and players U14 and older, this warm-up’s effectiveness has been proven in Switzerland with a 30% to 50% reduction in injuries when used by teams at least twice-a-week.</a:t>
            </a:r>
          </a:p>
          <a:p>
            <a:pPr marL="457200" indent="-457200" algn="l">
              <a:buFont typeface="Arial" pitchFamily="34" charset="0"/>
              <a:buChar char="•"/>
            </a:pPr>
            <a:endParaRPr lang="en-US"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3595414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114800"/>
          </a:xfrm>
        </p:spPr>
        <p:txBody>
          <a:bodyPr>
            <a:normAutofit fontScale="92500" lnSpcReduction="10000"/>
          </a:bodyPr>
          <a:lstStyle/>
          <a:p>
            <a:r>
              <a:rPr lang="en-US" sz="5200" dirty="0" smtClean="0">
                <a:solidFill>
                  <a:srgbClr val="FFFF00"/>
                </a:solidFill>
              </a:rPr>
              <a:t>FIFA 11+</a:t>
            </a:r>
          </a:p>
          <a:p>
            <a:pPr marL="857250" indent="-857250" algn="l">
              <a:buFont typeface="Arial" pitchFamily="34" charset="0"/>
              <a:buChar char="•"/>
            </a:pPr>
            <a:r>
              <a:rPr lang="en-US" sz="3500" dirty="0" smtClean="0">
                <a:solidFill>
                  <a:schemeClr val="bg1"/>
                </a:solidFill>
              </a:rPr>
              <a:t>Structured with 3 parts and a total of 15 exercises to be performed in sequence</a:t>
            </a:r>
          </a:p>
          <a:p>
            <a:pPr marL="857250" indent="-857250" algn="l">
              <a:buFont typeface="Arial" pitchFamily="34" charset="0"/>
              <a:buChar char="•"/>
            </a:pPr>
            <a:endParaRPr lang="en-US" sz="1200" dirty="0" smtClean="0">
              <a:solidFill>
                <a:srgbClr val="FFFF00"/>
              </a:solidFill>
            </a:endParaRPr>
          </a:p>
          <a:p>
            <a:pPr marL="857250" indent="-857250" algn="l">
              <a:buFont typeface="Arial" pitchFamily="34" charset="0"/>
              <a:buChar char="•"/>
            </a:pPr>
            <a:r>
              <a:rPr lang="en-US" sz="3500" dirty="0">
                <a:solidFill>
                  <a:srgbClr val="FFFF00"/>
                </a:solidFill>
              </a:rPr>
              <a:t>K</a:t>
            </a:r>
            <a:r>
              <a:rPr lang="en-US" sz="3500" dirty="0" smtClean="0">
                <a:solidFill>
                  <a:srgbClr val="FFFF00"/>
                </a:solidFill>
              </a:rPr>
              <a:t>ey points are the use of proper techniques, good posture and good body control.</a:t>
            </a:r>
          </a:p>
          <a:p>
            <a:pPr marL="857250" indent="-857250" algn="l">
              <a:buFont typeface="Arial" pitchFamily="34" charset="0"/>
              <a:buChar char="•"/>
            </a:pPr>
            <a:endParaRPr lang="en-US" sz="1200" dirty="0" smtClean="0">
              <a:solidFill>
                <a:srgbClr val="FFFF00"/>
              </a:solidFill>
            </a:endParaRPr>
          </a:p>
          <a:p>
            <a:pPr marL="857250" indent="-857250" algn="l">
              <a:buFont typeface="Arial" pitchFamily="34" charset="0"/>
              <a:buChar char="•"/>
            </a:pPr>
            <a:r>
              <a:rPr lang="en-US" sz="3500" dirty="0" smtClean="0">
                <a:solidFill>
                  <a:schemeClr val="bg1"/>
                </a:solidFill>
              </a:rPr>
              <a:t>Includes straight leg alignment, knee-over-toe position and soft landings</a:t>
            </a:r>
          </a:p>
          <a:p>
            <a:pPr marL="457200" indent="-457200" algn="l">
              <a:buFont typeface="Wingdings" pitchFamily="2" charset="2"/>
              <a:buChar char="§"/>
            </a:pPr>
            <a:endParaRPr lang="en-US"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1420109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fontScale="70000" lnSpcReduction="20000"/>
          </a:bodyPr>
          <a:lstStyle/>
          <a:p>
            <a:r>
              <a:rPr lang="en-US" sz="5200" dirty="0" smtClean="0">
                <a:solidFill>
                  <a:srgbClr val="FFFF00"/>
                </a:solidFill>
              </a:rPr>
              <a:t>FIFA 11+</a:t>
            </a:r>
          </a:p>
          <a:p>
            <a:pPr marL="857250" indent="-857250" algn="l">
              <a:buFont typeface="Arial" pitchFamily="34" charset="0"/>
              <a:buChar char="•"/>
            </a:pPr>
            <a:r>
              <a:rPr lang="en-US" sz="4600" dirty="0" smtClean="0">
                <a:solidFill>
                  <a:srgbClr val="FFFF00"/>
                </a:solidFill>
              </a:rPr>
              <a:t>Part 1:  Running exercises at slow speed combined with active stretching and controlled partner contacts</a:t>
            </a:r>
          </a:p>
          <a:p>
            <a:pPr marL="857250" indent="-857250" algn="l">
              <a:buFont typeface="Arial" pitchFamily="34" charset="0"/>
              <a:buChar char="•"/>
            </a:pPr>
            <a:endParaRPr lang="en-US" sz="1100" dirty="0" smtClean="0">
              <a:solidFill>
                <a:srgbClr val="FFFF00"/>
              </a:solidFill>
            </a:endParaRPr>
          </a:p>
          <a:p>
            <a:pPr marL="857250" indent="-857250" algn="l">
              <a:buFont typeface="Arial" pitchFamily="34" charset="0"/>
              <a:buChar char="•"/>
            </a:pPr>
            <a:r>
              <a:rPr lang="en-US" sz="4600" dirty="0" smtClean="0">
                <a:solidFill>
                  <a:schemeClr val="bg1"/>
                </a:solidFill>
              </a:rPr>
              <a:t>Part 2: Six sets of exercises focusing on core and leg strength, balance and plyometric/agility</a:t>
            </a:r>
          </a:p>
          <a:p>
            <a:pPr marL="857250" indent="-857250" algn="l">
              <a:buFont typeface="Arial" pitchFamily="34" charset="0"/>
              <a:buChar char="•"/>
            </a:pPr>
            <a:endParaRPr lang="en-US" sz="1100" dirty="0" smtClean="0">
              <a:solidFill>
                <a:srgbClr val="FFFF00"/>
              </a:solidFill>
            </a:endParaRPr>
          </a:p>
          <a:p>
            <a:pPr marL="857250" indent="-857250" algn="l">
              <a:buFont typeface="Arial" pitchFamily="34" charset="0"/>
              <a:buChar char="•"/>
            </a:pPr>
            <a:r>
              <a:rPr lang="en-US" sz="4600" dirty="0" smtClean="0">
                <a:solidFill>
                  <a:srgbClr val="FFFF00"/>
                </a:solidFill>
              </a:rPr>
              <a:t>Part 3:  Running exercises at moderate/high speeds combined with planting/cutting movements</a:t>
            </a:r>
          </a:p>
          <a:p>
            <a:pPr marL="457200" indent="-457200" algn="l">
              <a:buFont typeface="Wingdings" pitchFamily="2" charset="2"/>
              <a:buChar char="§"/>
            </a:pPr>
            <a:endParaRPr lang="en-US"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3127289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4267200"/>
          </a:xfrm>
        </p:spPr>
        <p:txBody>
          <a:bodyPr>
            <a:normAutofit/>
          </a:bodyPr>
          <a:lstStyle/>
          <a:p>
            <a:r>
              <a:rPr lang="en-US" sz="7300" b="1" dirty="0" smtClean="0">
                <a:solidFill>
                  <a:schemeClr val="bg1"/>
                </a:solidFill>
              </a:rPr>
              <a:t>The Most Expensive</a:t>
            </a:r>
            <a:r>
              <a:rPr lang="en-US" b="1" dirty="0" smtClean="0">
                <a:solidFill>
                  <a:schemeClr val="bg1"/>
                </a:solidFill>
              </a:rPr>
              <a:t/>
            </a:r>
            <a:br>
              <a:rPr lang="en-US" b="1" dirty="0" smtClean="0">
                <a:solidFill>
                  <a:schemeClr val="bg1"/>
                </a:solidFill>
              </a:rPr>
            </a:br>
            <a:r>
              <a:rPr lang="en-US" sz="6600" b="1" dirty="0" smtClean="0">
                <a:solidFill>
                  <a:schemeClr val="bg1"/>
                </a:solidFill>
              </a:rPr>
              <a:t>Insurance Claims</a:t>
            </a:r>
            <a:endParaRPr lang="en-US" sz="7300" b="1" dirty="0">
              <a:solidFill>
                <a:schemeClr val="bg1"/>
              </a:solidFill>
            </a:endParaRPr>
          </a:p>
        </p:txBody>
      </p:sp>
    </p:spTree>
    <p:extLst>
      <p:ext uri="{BB962C8B-B14F-4D97-AF65-F5344CB8AC3E}">
        <p14:creationId xmlns:p14="http://schemas.microsoft.com/office/powerpoint/2010/main" val="3960966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p>
            <a:r>
              <a:rPr lang="en-US" sz="5400" b="1" dirty="0" smtClean="0">
                <a:solidFill>
                  <a:schemeClr val="bg1"/>
                </a:solidFill>
              </a:rPr>
              <a:t>Goal Post Injuries</a:t>
            </a:r>
            <a:endParaRPr lang="en-US" sz="5400" b="1" dirty="0">
              <a:solidFill>
                <a:schemeClr val="bg1"/>
              </a:solidFill>
            </a:endParaRPr>
          </a:p>
        </p:txBody>
      </p:sp>
      <p:sp>
        <p:nvSpPr>
          <p:cNvPr id="3" name="Subtitle 2"/>
          <p:cNvSpPr>
            <a:spLocks noGrp="1"/>
          </p:cNvSpPr>
          <p:nvPr>
            <p:ph type="subTitle" idx="1"/>
          </p:nvPr>
        </p:nvSpPr>
        <p:spPr>
          <a:xfrm>
            <a:off x="1371600" y="3352800"/>
            <a:ext cx="6400800" cy="1752600"/>
          </a:xfrm>
        </p:spPr>
        <p:txBody>
          <a:bodyPr>
            <a:normAutofit/>
          </a:bodyPr>
          <a:lstStyle/>
          <a:p>
            <a:r>
              <a:rPr lang="en-US" sz="5400" b="1" dirty="0" smtClean="0">
                <a:solidFill>
                  <a:schemeClr val="bg1"/>
                </a:solidFill>
              </a:rPr>
              <a:t>Sexual Molestation</a:t>
            </a:r>
            <a:endParaRPr lang="en-US" sz="5400" b="1" dirty="0">
              <a:solidFill>
                <a:schemeClr val="bg1"/>
              </a:solidFill>
            </a:endParaRPr>
          </a:p>
        </p:txBody>
      </p:sp>
    </p:spTree>
    <p:extLst>
      <p:ext uri="{BB962C8B-B14F-4D97-AF65-F5344CB8AC3E}">
        <p14:creationId xmlns:p14="http://schemas.microsoft.com/office/powerpoint/2010/main" val="1229202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GOAL POST INJURIES</a:t>
            </a:r>
            <a:endParaRPr lang="en-US" sz="6600" b="1" dirty="0">
              <a:solidFill>
                <a:schemeClr val="bg1"/>
              </a:solidFill>
            </a:endParaRPr>
          </a:p>
        </p:txBody>
      </p:sp>
      <p:sp>
        <p:nvSpPr>
          <p:cNvPr id="3" name="Subtitle 2"/>
          <p:cNvSpPr>
            <a:spLocks noGrp="1"/>
          </p:cNvSpPr>
          <p:nvPr>
            <p:ph type="subTitle" idx="1"/>
          </p:nvPr>
        </p:nvSpPr>
        <p:spPr>
          <a:xfrm>
            <a:off x="0" y="1905000"/>
            <a:ext cx="9067800" cy="4648200"/>
          </a:xfrm>
        </p:spPr>
        <p:txBody>
          <a:bodyPr>
            <a:normAutofit fontScale="32500" lnSpcReduction="20000"/>
          </a:bodyPr>
          <a:lstStyle/>
          <a:p>
            <a:r>
              <a:rPr lang="en-US" sz="11100" dirty="0" smtClean="0">
                <a:solidFill>
                  <a:srgbClr val="FFFF00"/>
                </a:solidFill>
              </a:rPr>
              <a:t>A Look Back at Top 20 Most Expensive Claims </a:t>
            </a:r>
          </a:p>
          <a:p>
            <a:r>
              <a:rPr lang="en-US" sz="11100" dirty="0" smtClean="0">
                <a:solidFill>
                  <a:srgbClr val="FFFF00"/>
                </a:solidFill>
              </a:rPr>
              <a:t>Injuries from Falling Goal Posts</a:t>
            </a:r>
          </a:p>
          <a:p>
            <a:endParaRPr lang="en-US" sz="2200" dirty="0" smtClean="0">
              <a:solidFill>
                <a:schemeClr val="bg1"/>
              </a:solidFill>
            </a:endParaRPr>
          </a:p>
          <a:p>
            <a:pPr marL="857250" indent="-857250" algn="l">
              <a:buFont typeface="Arial" pitchFamily="34" charset="0"/>
              <a:buChar char="•"/>
            </a:pPr>
            <a:r>
              <a:rPr lang="en-US" sz="9200" dirty="0" smtClean="0">
                <a:solidFill>
                  <a:schemeClr val="bg1"/>
                </a:solidFill>
              </a:rPr>
              <a:t>#2 --	$ 2,400,000 </a:t>
            </a:r>
          </a:p>
          <a:p>
            <a:pPr marL="857250" indent="-857250" algn="l">
              <a:buFont typeface="Arial" pitchFamily="34" charset="0"/>
              <a:buChar char="•"/>
            </a:pPr>
            <a:r>
              <a:rPr lang="en-US" sz="9200" dirty="0" smtClean="0">
                <a:solidFill>
                  <a:schemeClr val="bg1"/>
                </a:solidFill>
              </a:rPr>
              <a:t>#6 --  	$    640,000</a:t>
            </a:r>
          </a:p>
          <a:p>
            <a:pPr marL="857250" indent="-857250" algn="l">
              <a:buFont typeface="Arial" pitchFamily="34" charset="0"/>
              <a:buChar char="•"/>
            </a:pPr>
            <a:r>
              <a:rPr lang="en-US" sz="9200" dirty="0" smtClean="0">
                <a:solidFill>
                  <a:schemeClr val="bg1"/>
                </a:solidFill>
              </a:rPr>
              <a:t>#8 --  	$    570,000</a:t>
            </a:r>
          </a:p>
          <a:p>
            <a:pPr marL="857250" indent="-857250" algn="l">
              <a:buFont typeface="Arial" pitchFamily="34" charset="0"/>
              <a:buChar char="•"/>
            </a:pPr>
            <a:r>
              <a:rPr lang="en-US" sz="9200" dirty="0" smtClean="0">
                <a:solidFill>
                  <a:schemeClr val="bg1"/>
                </a:solidFill>
              </a:rPr>
              <a:t>#14 -- $    253,244</a:t>
            </a:r>
          </a:p>
          <a:p>
            <a:pPr marL="857250" indent="-857250" algn="l">
              <a:buFont typeface="Arial" pitchFamily="34" charset="0"/>
              <a:buChar char="•"/>
            </a:pPr>
            <a:r>
              <a:rPr lang="en-US" sz="9200" dirty="0" smtClean="0">
                <a:solidFill>
                  <a:schemeClr val="bg1"/>
                </a:solidFill>
              </a:rPr>
              <a:t>#18 -- $    158,680</a:t>
            </a:r>
          </a:p>
          <a:p>
            <a:pPr marL="857250" indent="-857250" algn="l">
              <a:buFont typeface="Arial" pitchFamily="34" charset="0"/>
              <a:buChar char="•"/>
            </a:pPr>
            <a:r>
              <a:rPr lang="en-US" sz="9200" dirty="0" smtClean="0">
                <a:solidFill>
                  <a:schemeClr val="bg1"/>
                </a:solidFill>
              </a:rPr>
              <a:t>#20 -- $    120,000</a:t>
            </a:r>
          </a:p>
          <a:p>
            <a:pPr marL="457200" indent="-457200" algn="l">
              <a:buFont typeface="Wingdings" pitchFamily="2" charset="2"/>
              <a:buChar char="§"/>
            </a:pPr>
            <a:endParaRPr lang="en-US" dirty="0" smtClean="0">
              <a:solidFill>
                <a:schemeClr val="bg1"/>
              </a:solidFill>
            </a:endParaRPr>
          </a:p>
          <a:p>
            <a:pPr algn="l"/>
            <a:endParaRPr lang="en-US" sz="3200" dirty="0">
              <a:solidFill>
                <a:schemeClr val="bg1"/>
              </a:solidFill>
            </a:endParaRPr>
          </a:p>
          <a:p>
            <a:pPr algn="l"/>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310961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GOAL POST INJURIES</a:t>
            </a:r>
            <a:endParaRPr lang="en-US" sz="6600" b="1" dirty="0">
              <a:solidFill>
                <a:schemeClr val="bg1"/>
              </a:solidFill>
            </a:endParaRPr>
          </a:p>
        </p:txBody>
      </p:sp>
      <p:sp>
        <p:nvSpPr>
          <p:cNvPr id="3" name="Subtitle 2"/>
          <p:cNvSpPr>
            <a:spLocks noGrp="1"/>
          </p:cNvSpPr>
          <p:nvPr>
            <p:ph type="subTitle" idx="1"/>
          </p:nvPr>
        </p:nvSpPr>
        <p:spPr>
          <a:xfrm>
            <a:off x="304800" y="1905000"/>
            <a:ext cx="8763000" cy="4648200"/>
          </a:xfrm>
        </p:spPr>
        <p:txBody>
          <a:bodyPr>
            <a:normAutofit/>
          </a:bodyPr>
          <a:lstStyle/>
          <a:p>
            <a:r>
              <a:rPr lang="en-US" sz="6500" dirty="0" smtClean="0">
                <a:solidFill>
                  <a:srgbClr val="FFFF00"/>
                </a:solidFill>
              </a:rPr>
              <a:t>These Claims Continue</a:t>
            </a:r>
          </a:p>
          <a:p>
            <a:endParaRPr lang="en-US" sz="2200" dirty="0" smtClean="0">
              <a:solidFill>
                <a:schemeClr val="bg1"/>
              </a:solidFill>
            </a:endParaRPr>
          </a:p>
          <a:p>
            <a:pPr algn="l"/>
            <a:r>
              <a:rPr lang="en-US" sz="3000" dirty="0" smtClean="0">
                <a:solidFill>
                  <a:schemeClr val="bg1"/>
                </a:solidFill>
              </a:rPr>
              <a:t>One of the top claims for the past year is $1,000,000 paid when a six-year-old climbing around goal equipment was struck by an unsecured goal.  Child had a craniotomy for a subdural hematoma and has lost almost all vision in the left eye.</a:t>
            </a: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4055229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838201"/>
            <a:ext cx="6553200" cy="4876800"/>
          </a:xfrm>
        </p:spPr>
        <p:txBody>
          <a:bodyPr>
            <a:normAutofit/>
          </a:bodyPr>
          <a:lstStyle/>
          <a:p>
            <a:r>
              <a:rPr lang="en-US" dirty="0" smtClean="0">
                <a:solidFill>
                  <a:schemeClr val="bg1"/>
                </a:solidFill>
              </a:rPr>
              <a:t>“It is astounding that soccer goal injuries continue to be the leading cause of high-limit claims.”</a:t>
            </a:r>
            <a:br>
              <a:rPr lang="en-US" dirty="0" smtClean="0">
                <a:solidFill>
                  <a:schemeClr val="bg1"/>
                </a:solidFill>
              </a:rPr>
            </a:br>
            <a:r>
              <a:rPr lang="en-US" dirty="0" smtClean="0">
                <a:solidFill>
                  <a:schemeClr val="bg1"/>
                </a:solidFill>
              </a:rPr>
              <a:t/>
            </a:r>
            <a:br>
              <a:rPr lang="en-US" dirty="0" smtClean="0">
                <a:solidFill>
                  <a:schemeClr val="bg1"/>
                </a:solidFill>
              </a:rPr>
            </a:br>
            <a:r>
              <a:rPr lang="en-US" sz="2800" dirty="0" smtClean="0">
                <a:solidFill>
                  <a:schemeClr val="bg1"/>
                </a:solidFill>
              </a:rPr>
              <a:t>(Bollinger Insurance)</a:t>
            </a:r>
            <a:endParaRPr lang="en-US" sz="2800" dirty="0">
              <a:solidFill>
                <a:schemeClr val="bg1"/>
              </a:solidFill>
            </a:endParaRPr>
          </a:p>
        </p:txBody>
      </p:sp>
    </p:spTree>
    <p:extLst>
      <p:ext uri="{BB962C8B-B14F-4D97-AF65-F5344CB8AC3E}">
        <p14:creationId xmlns:p14="http://schemas.microsoft.com/office/powerpoint/2010/main" val="1915113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838201"/>
            <a:ext cx="6553200" cy="4876800"/>
          </a:xfrm>
        </p:spPr>
        <p:txBody>
          <a:bodyPr>
            <a:normAutofit/>
          </a:bodyPr>
          <a:lstStyle/>
          <a:p>
            <a:r>
              <a:rPr lang="en-US" dirty="0" smtClean="0">
                <a:solidFill>
                  <a:schemeClr val="bg1"/>
                </a:solidFill>
              </a:rPr>
              <a:t>“Unsecured portable goals…are ‘under the radar’ by sports underwriters.”</a:t>
            </a:r>
            <a:br>
              <a:rPr lang="en-US" dirty="0" smtClean="0">
                <a:solidFill>
                  <a:schemeClr val="bg1"/>
                </a:solidFill>
              </a:rPr>
            </a:br>
            <a:r>
              <a:rPr lang="en-US" dirty="0" smtClean="0">
                <a:solidFill>
                  <a:schemeClr val="bg1"/>
                </a:solidFill>
              </a:rPr>
              <a:t/>
            </a:r>
            <a:br>
              <a:rPr lang="en-US" dirty="0" smtClean="0">
                <a:solidFill>
                  <a:schemeClr val="bg1"/>
                </a:solidFill>
              </a:rPr>
            </a:br>
            <a:r>
              <a:rPr lang="en-US" sz="2800" dirty="0" smtClean="0">
                <a:solidFill>
                  <a:schemeClr val="bg1"/>
                </a:solidFill>
              </a:rPr>
              <a:t>(Pullen Insurance)</a:t>
            </a:r>
            <a:endParaRPr lang="en-US" sz="2800" dirty="0">
              <a:solidFill>
                <a:schemeClr val="bg1"/>
              </a:solidFill>
            </a:endParaRPr>
          </a:p>
        </p:txBody>
      </p:sp>
    </p:spTree>
    <p:extLst>
      <p:ext uri="{BB962C8B-B14F-4D97-AF65-F5344CB8AC3E}">
        <p14:creationId xmlns:p14="http://schemas.microsoft.com/office/powerpoint/2010/main" val="3481316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fontScale="92500" lnSpcReduction="10000"/>
          </a:bodyPr>
          <a:lstStyle/>
          <a:p>
            <a:r>
              <a:rPr lang="en-US" sz="5200" dirty="0" smtClean="0">
                <a:solidFill>
                  <a:schemeClr val="bg1"/>
                </a:solidFill>
              </a:rPr>
              <a:t>Preventing Goal Injuries</a:t>
            </a:r>
          </a:p>
          <a:p>
            <a:endParaRPr lang="en-US" sz="2200" dirty="0" smtClean="0">
              <a:solidFill>
                <a:schemeClr val="bg1"/>
              </a:solidFill>
            </a:endParaRPr>
          </a:p>
          <a:p>
            <a:pPr algn="l"/>
            <a:r>
              <a:rPr lang="en-US" sz="3900" dirty="0" smtClean="0">
                <a:solidFill>
                  <a:srgbClr val="FFFF00"/>
                </a:solidFill>
              </a:rPr>
              <a:t>EDUCATE!  </a:t>
            </a:r>
            <a:r>
              <a:rPr lang="en-US" sz="3900" dirty="0" smtClean="0">
                <a:solidFill>
                  <a:schemeClr val="bg1"/>
                </a:solidFill>
              </a:rPr>
              <a:t>There are numerous sites with good information on how to secure goals. </a:t>
            </a:r>
          </a:p>
          <a:p>
            <a:pPr lvl="1" algn="l"/>
            <a:r>
              <a:rPr lang="en-US" sz="3900" dirty="0" smtClean="0">
                <a:solidFill>
                  <a:srgbClr val="FFFF00"/>
                </a:solidFill>
              </a:rPr>
              <a:t>Consumer Protection Safety Commission</a:t>
            </a:r>
            <a:r>
              <a:rPr lang="en-US" sz="4200" dirty="0" smtClean="0">
                <a:solidFill>
                  <a:srgbClr val="FFFF00"/>
                </a:solidFill>
              </a:rPr>
              <a:t>: </a:t>
            </a:r>
            <a:r>
              <a:rPr lang="en-US" sz="3200" dirty="0" smtClean="0">
                <a:solidFill>
                  <a:schemeClr val="bg2"/>
                </a:solidFill>
              </a:rPr>
              <a:t>www.cpsc.gov/cpscpub/pubs/</a:t>
            </a:r>
            <a:r>
              <a:rPr lang="en-US" sz="3200" b="1" dirty="0" smtClean="0">
                <a:solidFill>
                  <a:schemeClr val="bg2"/>
                </a:solidFill>
              </a:rPr>
              <a:t>soccer</a:t>
            </a:r>
            <a:r>
              <a:rPr lang="en-US" sz="3200" dirty="0" smtClean="0">
                <a:solidFill>
                  <a:schemeClr val="bg2"/>
                </a:solidFill>
              </a:rPr>
              <a:t>.pdf</a:t>
            </a:r>
          </a:p>
          <a:p>
            <a:pPr lvl="1" algn="l"/>
            <a:endParaRPr lang="en-US" sz="1100" dirty="0" smtClean="0">
              <a:solidFill>
                <a:schemeClr val="bg2"/>
              </a:solidFill>
            </a:endParaRPr>
          </a:p>
          <a:p>
            <a:pPr lvl="1" algn="l"/>
            <a:r>
              <a:rPr lang="en-US" sz="3900" dirty="0" smtClean="0">
                <a:solidFill>
                  <a:srgbClr val="FFFF00"/>
                </a:solidFill>
              </a:rPr>
              <a:t>KWIK Goal Website:</a:t>
            </a:r>
          </a:p>
          <a:p>
            <a:pPr lvl="1" algn="l"/>
            <a:r>
              <a:rPr lang="en-US" sz="3200" dirty="0" smtClean="0">
                <a:solidFill>
                  <a:schemeClr val="bg1"/>
                </a:solidFill>
              </a:rPr>
              <a:t>http</a:t>
            </a:r>
            <a:r>
              <a:rPr lang="en-US" sz="3200" dirty="0">
                <a:solidFill>
                  <a:schemeClr val="bg1"/>
                </a:solidFill>
              </a:rPr>
              <a:t>://</a:t>
            </a:r>
            <a:r>
              <a:rPr lang="en-US" sz="3200" dirty="0" smtClean="0">
                <a:solidFill>
                  <a:schemeClr val="bg1"/>
                </a:solidFill>
              </a:rPr>
              <a:t>www.kwikgoalsafety.com</a:t>
            </a:r>
          </a:p>
          <a:p>
            <a:pPr marL="457200" indent="-457200" algn="l">
              <a:buFont typeface="Wingdings" pitchFamily="2" charset="2"/>
              <a:buChar char="§"/>
            </a:pPr>
            <a:endParaRPr lang="en-US"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3124395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4267200"/>
          </a:xfrm>
        </p:spPr>
        <p:txBody>
          <a:bodyPr>
            <a:normAutofit fontScale="90000"/>
          </a:bodyPr>
          <a:lstStyle/>
          <a:p>
            <a:r>
              <a:rPr lang="en-US" b="1" i="1" dirty="0" smtClean="0">
                <a:solidFill>
                  <a:schemeClr val="bg1"/>
                </a:solidFill>
              </a:rPr>
              <a:t>The Most Common, </a:t>
            </a:r>
            <a:r>
              <a:rPr lang="en-US" b="1" dirty="0" smtClean="0">
                <a:solidFill>
                  <a:schemeClr val="bg1"/>
                </a:solidFill>
              </a:rPr>
              <a:t/>
            </a:r>
            <a:br>
              <a:rPr lang="en-US" b="1" dirty="0" smtClean="0">
                <a:solidFill>
                  <a:schemeClr val="bg1"/>
                </a:solidFill>
              </a:rPr>
            </a:br>
            <a:r>
              <a:rPr lang="en-US" b="1" i="1" dirty="0" smtClean="0">
                <a:solidFill>
                  <a:schemeClr val="bg1"/>
                </a:solidFill>
              </a:rPr>
              <a:t>The Most Expensive,</a:t>
            </a:r>
            <a:br>
              <a:rPr lang="en-US" b="1" i="1" dirty="0" smtClean="0">
                <a:solidFill>
                  <a:schemeClr val="bg1"/>
                </a:solidFill>
              </a:rPr>
            </a:br>
            <a:r>
              <a:rPr lang="en-US" b="1" i="1" dirty="0" smtClean="0">
                <a:solidFill>
                  <a:schemeClr val="bg1"/>
                </a:solidFill>
              </a:rPr>
              <a:t>The Most Unexpected</a:t>
            </a:r>
            <a:r>
              <a:rPr lang="en-US" b="1" dirty="0" smtClean="0">
                <a:solidFill>
                  <a:schemeClr val="bg1"/>
                </a:solidFill>
              </a:rPr>
              <a:t/>
            </a:r>
            <a:br>
              <a:rPr lang="en-US" b="1" dirty="0" smtClean="0">
                <a:solidFill>
                  <a:schemeClr val="bg1"/>
                </a:solidFill>
              </a:rPr>
            </a:br>
            <a:r>
              <a:rPr lang="en-US" sz="6600" b="1" dirty="0" smtClean="0">
                <a:solidFill>
                  <a:schemeClr val="bg1"/>
                </a:solidFill>
              </a:rPr>
              <a:t>INSURANCE CLAIMS</a:t>
            </a:r>
            <a:r>
              <a:rPr lang="en-US" b="1" dirty="0" smtClean="0">
                <a:solidFill>
                  <a:schemeClr val="bg1"/>
                </a:solidFill>
              </a:rPr>
              <a:t/>
            </a:r>
            <a:br>
              <a:rPr lang="en-US" b="1" dirty="0" smtClean="0">
                <a:solidFill>
                  <a:schemeClr val="bg1"/>
                </a:solidFill>
              </a:rPr>
            </a:br>
            <a:r>
              <a:rPr lang="en-US" b="1" dirty="0" smtClean="0">
                <a:solidFill>
                  <a:schemeClr val="bg1"/>
                </a:solidFill>
              </a:rPr>
              <a:t>and</a:t>
            </a:r>
            <a:br>
              <a:rPr lang="en-US" b="1" dirty="0" smtClean="0">
                <a:solidFill>
                  <a:schemeClr val="bg1"/>
                </a:solidFill>
              </a:rPr>
            </a:br>
            <a:r>
              <a:rPr lang="en-US" sz="7300" b="1" dirty="0" smtClean="0">
                <a:solidFill>
                  <a:schemeClr val="bg1"/>
                </a:solidFill>
              </a:rPr>
              <a:t>HOW TO PREVENT THEM</a:t>
            </a:r>
            <a:endParaRPr lang="en-US" sz="7300" b="1" dirty="0">
              <a:solidFill>
                <a:schemeClr val="bg1"/>
              </a:solidFill>
            </a:endParaRPr>
          </a:p>
        </p:txBody>
      </p:sp>
    </p:spTree>
    <p:extLst>
      <p:ext uri="{BB962C8B-B14F-4D97-AF65-F5344CB8AC3E}">
        <p14:creationId xmlns:p14="http://schemas.microsoft.com/office/powerpoint/2010/main" val="1510439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fontScale="92500" lnSpcReduction="10000"/>
          </a:bodyPr>
          <a:lstStyle/>
          <a:p>
            <a:r>
              <a:rPr lang="en-US" sz="5200" dirty="0" smtClean="0">
                <a:solidFill>
                  <a:schemeClr val="bg1"/>
                </a:solidFill>
              </a:rPr>
              <a:t>Preventing Goal Injuries</a:t>
            </a:r>
          </a:p>
          <a:p>
            <a:endParaRPr lang="en-US" sz="2200" dirty="0" smtClean="0">
              <a:solidFill>
                <a:schemeClr val="bg1"/>
              </a:solidFill>
            </a:endParaRPr>
          </a:p>
          <a:p>
            <a:pPr algn="l"/>
            <a:r>
              <a:rPr lang="en-US" sz="3900" dirty="0" smtClean="0">
                <a:solidFill>
                  <a:srgbClr val="FFFF00"/>
                </a:solidFill>
              </a:rPr>
              <a:t>EDUCATE – to all levels!</a:t>
            </a:r>
          </a:p>
          <a:p>
            <a:pPr marL="457200" indent="-457200" algn="l">
              <a:buFont typeface="Arial" pitchFamily="34" charset="0"/>
              <a:buChar char="•"/>
            </a:pPr>
            <a:r>
              <a:rPr lang="en-US" sz="3900" dirty="0" smtClean="0">
                <a:solidFill>
                  <a:schemeClr val="bg1"/>
                </a:solidFill>
              </a:rPr>
              <a:t>Stress that goals should be inspected every time a coach takes the field for a game or practice.  </a:t>
            </a:r>
            <a:r>
              <a:rPr lang="en-US" sz="3900" dirty="0">
                <a:solidFill>
                  <a:schemeClr val="bg1"/>
                </a:solidFill>
              </a:rPr>
              <a:t>P</a:t>
            </a:r>
            <a:r>
              <a:rPr lang="en-US" sz="3900" dirty="0" smtClean="0">
                <a:solidFill>
                  <a:schemeClr val="bg1"/>
                </a:solidFill>
              </a:rPr>
              <a:t>layers should never be placed in an area with an unsafe goal or asked to move or help move a goal.</a:t>
            </a:r>
            <a:endParaRPr lang="en-US"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3903768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fontScale="92500" lnSpcReduction="20000"/>
          </a:bodyPr>
          <a:lstStyle/>
          <a:p>
            <a:r>
              <a:rPr lang="en-US" sz="5200" dirty="0" smtClean="0">
                <a:solidFill>
                  <a:schemeClr val="bg1"/>
                </a:solidFill>
              </a:rPr>
              <a:t>Preventing Goal Injuries</a:t>
            </a:r>
          </a:p>
          <a:p>
            <a:endParaRPr lang="en-US" sz="2200" dirty="0" smtClean="0">
              <a:solidFill>
                <a:schemeClr val="bg1"/>
              </a:solidFill>
            </a:endParaRPr>
          </a:p>
          <a:p>
            <a:pPr algn="l"/>
            <a:r>
              <a:rPr lang="en-US" sz="3900" dirty="0" smtClean="0">
                <a:solidFill>
                  <a:srgbClr val="FFFF00"/>
                </a:solidFill>
              </a:rPr>
              <a:t>EDUCATE – to all levels!</a:t>
            </a:r>
          </a:p>
          <a:p>
            <a:pPr marL="457200" indent="-457200" algn="l">
              <a:buFont typeface="Arial" pitchFamily="34" charset="0"/>
              <a:buChar char="•"/>
            </a:pPr>
            <a:r>
              <a:rPr lang="en-US" sz="3900" dirty="0" smtClean="0">
                <a:solidFill>
                  <a:schemeClr val="bg1"/>
                </a:solidFill>
              </a:rPr>
              <a:t>State Association</a:t>
            </a:r>
          </a:p>
          <a:p>
            <a:pPr marL="457200" indent="-457200" algn="l">
              <a:buFont typeface="Arial" pitchFamily="34" charset="0"/>
              <a:buChar char="•"/>
            </a:pPr>
            <a:r>
              <a:rPr lang="en-US" sz="3900" dirty="0" smtClean="0">
                <a:solidFill>
                  <a:schemeClr val="bg1"/>
                </a:solidFill>
              </a:rPr>
              <a:t>Leagues</a:t>
            </a:r>
          </a:p>
          <a:p>
            <a:pPr marL="457200" indent="-457200" algn="l">
              <a:buFont typeface="Arial" pitchFamily="34" charset="0"/>
              <a:buChar char="•"/>
            </a:pPr>
            <a:r>
              <a:rPr lang="en-US" sz="3900" dirty="0" smtClean="0">
                <a:solidFill>
                  <a:schemeClr val="bg1"/>
                </a:solidFill>
              </a:rPr>
              <a:t>Clubs</a:t>
            </a:r>
          </a:p>
          <a:p>
            <a:pPr marL="457200" indent="-457200" algn="l">
              <a:buFont typeface="Arial" pitchFamily="34" charset="0"/>
              <a:buChar char="•"/>
            </a:pPr>
            <a:r>
              <a:rPr lang="en-US" sz="3900" dirty="0" smtClean="0">
                <a:solidFill>
                  <a:schemeClr val="bg1"/>
                </a:solidFill>
              </a:rPr>
              <a:t>Teams</a:t>
            </a:r>
          </a:p>
          <a:p>
            <a:pPr marL="457200" indent="-457200" algn="l">
              <a:buFont typeface="Arial" pitchFamily="34" charset="0"/>
              <a:buChar char="•"/>
            </a:pPr>
            <a:r>
              <a:rPr lang="en-US" sz="3900" dirty="0" smtClean="0">
                <a:solidFill>
                  <a:srgbClr val="FFFF00"/>
                </a:solidFill>
              </a:rPr>
              <a:t>Coaches, Parents, Admins and Players</a:t>
            </a:r>
            <a:endParaRPr lang="en-US"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1356584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fontScale="92500" lnSpcReduction="10000"/>
          </a:bodyPr>
          <a:lstStyle/>
          <a:p>
            <a:r>
              <a:rPr lang="en-US" sz="5800" dirty="0" smtClean="0">
                <a:solidFill>
                  <a:schemeClr val="bg1"/>
                </a:solidFill>
              </a:rPr>
              <a:t>Preventing Goal Injuries</a:t>
            </a:r>
          </a:p>
          <a:p>
            <a:endParaRPr lang="en-US" sz="1500" dirty="0" smtClean="0">
              <a:solidFill>
                <a:schemeClr val="bg1"/>
              </a:solidFill>
            </a:endParaRPr>
          </a:p>
          <a:p>
            <a:pPr algn="l"/>
            <a:r>
              <a:rPr lang="en-US" sz="3900" dirty="0" smtClean="0">
                <a:solidFill>
                  <a:srgbClr val="FFFF00"/>
                </a:solidFill>
              </a:rPr>
              <a:t>Label Your Goals with Safety Stickers</a:t>
            </a:r>
          </a:p>
          <a:p>
            <a:pPr marL="457200" indent="-457200" algn="l">
              <a:buFont typeface="Arial" pitchFamily="34" charset="0"/>
              <a:buChar char="•"/>
            </a:pPr>
            <a:r>
              <a:rPr lang="en-US" sz="3900" dirty="0" smtClean="0">
                <a:solidFill>
                  <a:schemeClr val="bg1"/>
                </a:solidFill>
              </a:rPr>
              <a:t>Labels may come with goals from the manufacturer</a:t>
            </a:r>
          </a:p>
          <a:p>
            <a:pPr marL="457200" indent="-457200" algn="l">
              <a:buFont typeface="Arial" pitchFamily="34" charset="0"/>
              <a:buChar char="•"/>
            </a:pPr>
            <a:endParaRPr lang="en-US" sz="1100" dirty="0" smtClean="0">
              <a:solidFill>
                <a:schemeClr val="bg1"/>
              </a:solidFill>
            </a:endParaRPr>
          </a:p>
          <a:p>
            <a:pPr marL="457200" indent="-457200" algn="l">
              <a:buFont typeface="Arial" pitchFamily="34" charset="0"/>
              <a:buChar char="•"/>
            </a:pPr>
            <a:r>
              <a:rPr lang="en-US" sz="3900" dirty="0" smtClean="0">
                <a:solidFill>
                  <a:schemeClr val="bg1"/>
                </a:solidFill>
              </a:rPr>
              <a:t>Label examples are </a:t>
            </a:r>
            <a:r>
              <a:rPr lang="en-US" sz="3900" dirty="0">
                <a:solidFill>
                  <a:schemeClr val="bg1"/>
                </a:solidFill>
              </a:rPr>
              <a:t>also available at http://www.cpsc.gov/cpscpub/pubs/soccer.pdf</a:t>
            </a:r>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4028737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447800"/>
            <a:ext cx="8763000" cy="4648200"/>
          </a:xfrm>
        </p:spPr>
        <p:txBody>
          <a:bodyPr>
            <a:normAutofit/>
          </a:bodyPr>
          <a:lstStyle/>
          <a:p>
            <a:r>
              <a:rPr lang="en-US" sz="5400" dirty="0" smtClean="0">
                <a:solidFill>
                  <a:schemeClr val="bg1"/>
                </a:solidFill>
              </a:rPr>
              <a:t>Preventing Goal Injuries</a:t>
            </a:r>
          </a:p>
          <a:p>
            <a:endParaRPr lang="en-US" sz="1000" dirty="0" smtClean="0">
              <a:solidFill>
                <a:schemeClr val="bg1"/>
              </a:solidFill>
            </a:endParaRPr>
          </a:p>
          <a:p>
            <a:pPr algn="l"/>
            <a:r>
              <a:rPr lang="en-US" sz="3600" dirty="0" smtClean="0">
                <a:solidFill>
                  <a:srgbClr val="FFFF00"/>
                </a:solidFill>
              </a:rPr>
              <a:t>Label Your Goals with Safety Stickers</a:t>
            </a:r>
          </a:p>
          <a:p>
            <a:pPr marL="457200" indent="-457200" algn="l">
              <a:buFont typeface="Arial" pitchFamily="34" charset="0"/>
              <a:buChar char="•"/>
            </a:pPr>
            <a:r>
              <a:rPr lang="en-US" sz="3900" dirty="0" smtClean="0">
                <a:solidFill>
                  <a:schemeClr val="bg1"/>
                </a:solidFill>
              </a:rPr>
              <a:t>Labels include warnings like:</a:t>
            </a:r>
          </a:p>
          <a:p>
            <a:pPr marL="914400" lvl="1" indent="-457200" algn="l">
              <a:buFont typeface="Arial" pitchFamily="34" charset="0"/>
              <a:buChar char="•"/>
            </a:pPr>
            <a:r>
              <a:rPr lang="en-US" sz="3500" dirty="0" smtClean="0">
                <a:solidFill>
                  <a:schemeClr val="bg1"/>
                </a:solidFill>
              </a:rPr>
              <a:t>Unanchored goals may cause death and serious injury</a:t>
            </a:r>
          </a:p>
          <a:p>
            <a:pPr marL="914400" lvl="1" indent="-457200" algn="l">
              <a:buFont typeface="Arial" pitchFamily="34" charset="0"/>
              <a:buChar char="•"/>
            </a:pPr>
            <a:r>
              <a:rPr lang="en-US" sz="3500" dirty="0" smtClean="0">
                <a:solidFill>
                  <a:schemeClr val="bg1"/>
                </a:solidFill>
              </a:rPr>
              <a:t>Never hang or climb goals</a:t>
            </a:r>
          </a:p>
          <a:p>
            <a:pPr marL="457200" indent="-457200" algn="l">
              <a:buFont typeface="Arial" pitchFamily="34" charset="0"/>
              <a:buChar char="•"/>
            </a:pPr>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4014143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152400" y="1524000"/>
            <a:ext cx="8991600" cy="4648200"/>
          </a:xfrm>
        </p:spPr>
        <p:txBody>
          <a:bodyPr>
            <a:normAutofit fontScale="70000" lnSpcReduction="20000"/>
          </a:bodyPr>
          <a:lstStyle/>
          <a:p>
            <a:r>
              <a:rPr lang="en-US" sz="5200" dirty="0" smtClean="0">
                <a:solidFill>
                  <a:schemeClr val="bg1"/>
                </a:solidFill>
              </a:rPr>
              <a:t>Limit Your Liability</a:t>
            </a:r>
          </a:p>
          <a:p>
            <a:endParaRPr lang="en-US" sz="2200" dirty="0" smtClean="0">
              <a:solidFill>
                <a:schemeClr val="bg1"/>
              </a:solidFill>
            </a:endParaRPr>
          </a:p>
          <a:p>
            <a:pPr algn="l"/>
            <a:r>
              <a:rPr lang="en-US" sz="5100" dirty="0" smtClean="0">
                <a:solidFill>
                  <a:srgbClr val="FFFF00"/>
                </a:solidFill>
              </a:rPr>
              <a:t>Take Common Sense Steps</a:t>
            </a:r>
          </a:p>
          <a:p>
            <a:pPr algn="l"/>
            <a:endParaRPr lang="en-US" sz="1100" dirty="0" smtClean="0">
              <a:solidFill>
                <a:srgbClr val="FFFF00"/>
              </a:solidFill>
            </a:endParaRPr>
          </a:p>
          <a:p>
            <a:pPr marL="571500" indent="-571500" algn="l">
              <a:buFont typeface="Arial" pitchFamily="34" charset="0"/>
              <a:buChar char="•"/>
            </a:pPr>
            <a:r>
              <a:rPr lang="en-US" sz="4600" dirty="0" smtClean="0">
                <a:solidFill>
                  <a:schemeClr val="bg1"/>
                </a:solidFill>
              </a:rPr>
              <a:t>Buy goals from reputable manufacturers with liability insurance.</a:t>
            </a:r>
          </a:p>
          <a:p>
            <a:pPr marL="571500" indent="-571500" algn="l">
              <a:buFont typeface="Arial" pitchFamily="34" charset="0"/>
              <a:buChar char="•"/>
            </a:pPr>
            <a:endParaRPr lang="en-US" sz="1100" dirty="0" smtClean="0">
              <a:solidFill>
                <a:schemeClr val="bg1"/>
              </a:solidFill>
            </a:endParaRPr>
          </a:p>
          <a:p>
            <a:pPr marL="571500" indent="-571500" algn="l">
              <a:buFont typeface="Arial" pitchFamily="34" charset="0"/>
              <a:buChar char="•"/>
            </a:pPr>
            <a:r>
              <a:rPr lang="en-US" sz="4600" dirty="0" smtClean="0">
                <a:solidFill>
                  <a:srgbClr val="FFFF00"/>
                </a:solidFill>
              </a:rPr>
              <a:t>Don’t use homemade goals.</a:t>
            </a:r>
          </a:p>
          <a:p>
            <a:pPr marL="571500" indent="-571500" algn="l">
              <a:buFont typeface="Arial" pitchFamily="34" charset="0"/>
              <a:buChar char="•"/>
            </a:pPr>
            <a:endParaRPr lang="en-US" sz="1100" dirty="0" smtClean="0">
              <a:solidFill>
                <a:srgbClr val="FFFF00"/>
              </a:solidFill>
            </a:endParaRPr>
          </a:p>
          <a:p>
            <a:pPr marL="571500" indent="-571500" algn="l">
              <a:buFont typeface="Arial" pitchFamily="34" charset="0"/>
              <a:buChar char="•"/>
            </a:pPr>
            <a:r>
              <a:rPr lang="en-US" sz="4600" dirty="0" smtClean="0">
                <a:solidFill>
                  <a:schemeClr val="bg1"/>
                </a:solidFill>
              </a:rPr>
              <a:t>Know who owns  and is responsible for goals.</a:t>
            </a:r>
          </a:p>
          <a:p>
            <a:pPr marL="571500" indent="-571500" algn="l">
              <a:buFont typeface="Arial" pitchFamily="34" charset="0"/>
              <a:buChar char="•"/>
            </a:pPr>
            <a:endParaRPr lang="en-US" sz="1100" dirty="0" smtClean="0">
              <a:solidFill>
                <a:schemeClr val="bg1"/>
              </a:solidFill>
            </a:endParaRPr>
          </a:p>
          <a:p>
            <a:pPr marL="457200" indent="-457200" algn="l">
              <a:buFont typeface="Arial" pitchFamily="34" charset="0"/>
              <a:buChar char="•"/>
            </a:pPr>
            <a:r>
              <a:rPr lang="en-US" sz="4600" dirty="0" smtClean="0">
                <a:solidFill>
                  <a:srgbClr val="FFFF00"/>
                </a:solidFill>
              </a:rPr>
              <a:t>When possible, give your goals to the municipality, school, etc. where they are located.</a:t>
            </a: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2305629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fontScale="92500" lnSpcReduction="20000"/>
          </a:bodyPr>
          <a:lstStyle/>
          <a:p>
            <a:r>
              <a:rPr lang="en-US" sz="5200" dirty="0" smtClean="0">
                <a:solidFill>
                  <a:schemeClr val="bg1"/>
                </a:solidFill>
              </a:rPr>
              <a:t>Preventing Goal Injuries</a:t>
            </a:r>
          </a:p>
          <a:p>
            <a:endParaRPr lang="en-US" sz="2200" dirty="0" smtClean="0">
              <a:solidFill>
                <a:schemeClr val="bg1"/>
              </a:solidFill>
            </a:endParaRPr>
          </a:p>
          <a:p>
            <a:pPr algn="l"/>
            <a:r>
              <a:rPr lang="en-US" sz="3900" dirty="0" smtClean="0">
                <a:solidFill>
                  <a:srgbClr val="FFFF00"/>
                </a:solidFill>
              </a:rPr>
              <a:t>Take Common Sense Steps</a:t>
            </a:r>
          </a:p>
          <a:p>
            <a:pPr marL="457200" indent="-457200" algn="l">
              <a:buFont typeface="Arial" pitchFamily="34" charset="0"/>
              <a:buChar char="•"/>
            </a:pPr>
            <a:r>
              <a:rPr lang="en-US" sz="3900" dirty="0" smtClean="0">
                <a:solidFill>
                  <a:schemeClr val="bg1"/>
                </a:solidFill>
              </a:rPr>
              <a:t>Encourage the State Associations, </a:t>
            </a:r>
            <a:r>
              <a:rPr lang="en-US" sz="3900" dirty="0">
                <a:solidFill>
                  <a:schemeClr val="bg1"/>
                </a:solidFill>
              </a:rPr>
              <a:t>l</a:t>
            </a:r>
            <a:r>
              <a:rPr lang="en-US" sz="3900" dirty="0" smtClean="0">
                <a:solidFill>
                  <a:schemeClr val="bg1"/>
                </a:solidFill>
              </a:rPr>
              <a:t>eagues and clubs to establish routine, scheduled inspection of goals.</a:t>
            </a:r>
          </a:p>
          <a:p>
            <a:pPr marL="457200" indent="-457200" algn="l">
              <a:buFont typeface="Arial" pitchFamily="34" charset="0"/>
              <a:buChar char="•"/>
            </a:pPr>
            <a:endParaRPr lang="en-US" sz="1200" dirty="0" smtClean="0">
              <a:solidFill>
                <a:schemeClr val="bg1"/>
              </a:solidFill>
            </a:endParaRPr>
          </a:p>
          <a:p>
            <a:pPr marL="457200" indent="-457200" algn="l">
              <a:buFont typeface="Arial" pitchFamily="34" charset="0"/>
              <a:buChar char="•"/>
            </a:pPr>
            <a:r>
              <a:rPr lang="en-US" sz="3900" dirty="0" smtClean="0">
                <a:solidFill>
                  <a:srgbClr val="FFFF00"/>
                </a:solidFill>
              </a:rPr>
              <a:t>Talk to your Referee Association and ask that they report any potential goal safety problems.</a:t>
            </a:r>
            <a:endParaRPr lang="en-US" sz="3200" dirty="0">
              <a:solidFill>
                <a:srgbClr val="FFFF00"/>
              </a:solidFill>
            </a:endParaRPr>
          </a:p>
          <a:p>
            <a:pPr algn="l"/>
            <a:endParaRPr lang="en-US" sz="3200" dirty="0">
              <a:solidFill>
                <a:schemeClr val="bg1"/>
              </a:solidFill>
            </a:endParaRPr>
          </a:p>
        </p:txBody>
      </p:sp>
    </p:spTree>
    <p:extLst>
      <p:ext uri="{BB962C8B-B14F-4D97-AF65-F5344CB8AC3E}">
        <p14:creationId xmlns:p14="http://schemas.microsoft.com/office/powerpoint/2010/main" val="3260532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a:bodyPr>
          <a:lstStyle/>
          <a:p>
            <a:r>
              <a:rPr lang="en-US" sz="5200" dirty="0" smtClean="0">
                <a:solidFill>
                  <a:schemeClr val="bg1"/>
                </a:solidFill>
              </a:rPr>
              <a:t>Preventing Goal Injuries</a:t>
            </a:r>
          </a:p>
          <a:p>
            <a:endParaRPr lang="en-US" sz="2200" dirty="0" smtClean="0">
              <a:solidFill>
                <a:schemeClr val="bg1"/>
              </a:solidFill>
            </a:endParaRPr>
          </a:p>
          <a:p>
            <a:pPr algn="l"/>
            <a:r>
              <a:rPr lang="en-US" sz="3900" dirty="0" smtClean="0">
                <a:solidFill>
                  <a:srgbClr val="FFFF00"/>
                </a:solidFill>
              </a:rPr>
              <a:t>Create a Card-Carrying Coach:</a:t>
            </a:r>
          </a:p>
          <a:p>
            <a:pPr algn="l"/>
            <a:r>
              <a:rPr lang="en-US" sz="3900" dirty="0">
                <a:solidFill>
                  <a:srgbClr val="FFFF00"/>
                </a:solidFill>
              </a:rPr>
              <a:t> </a:t>
            </a:r>
            <a:r>
              <a:rPr lang="en-US" sz="3900" dirty="0" smtClean="0">
                <a:solidFill>
                  <a:schemeClr val="bg1"/>
                </a:solidFill>
              </a:rPr>
              <a:t>The following has been created as a file the size of a player card and can be laminated and included with the cards.</a:t>
            </a: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2066303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fontScale="62500" lnSpcReduction="20000"/>
          </a:bodyPr>
          <a:lstStyle/>
          <a:p>
            <a:r>
              <a:rPr lang="en-US" sz="5200" dirty="0" smtClean="0">
                <a:solidFill>
                  <a:schemeClr val="bg1"/>
                </a:solidFill>
              </a:rPr>
              <a:t>Preventing Goal Injuries</a:t>
            </a:r>
          </a:p>
          <a:p>
            <a:endParaRPr lang="en-US" sz="2200" dirty="0" smtClean="0">
              <a:solidFill>
                <a:schemeClr val="bg1"/>
              </a:solidFill>
            </a:endParaRPr>
          </a:p>
          <a:p>
            <a:r>
              <a:rPr lang="en-US" u="sng" dirty="0" smtClean="0">
                <a:solidFill>
                  <a:schemeClr val="bg1"/>
                </a:solidFill>
              </a:rPr>
              <a:t>GOAL </a:t>
            </a:r>
            <a:r>
              <a:rPr lang="en-US" u="sng" dirty="0">
                <a:solidFill>
                  <a:schemeClr val="bg1"/>
                </a:solidFill>
              </a:rPr>
              <a:t>AND FIELD SAFETY</a:t>
            </a:r>
            <a:endParaRPr lang="en-US" dirty="0">
              <a:solidFill>
                <a:schemeClr val="bg1"/>
              </a:solidFill>
            </a:endParaRPr>
          </a:p>
          <a:p>
            <a:pPr lvl="0"/>
            <a:r>
              <a:rPr lang="en-US" dirty="0">
                <a:solidFill>
                  <a:schemeClr val="bg1"/>
                </a:solidFill>
              </a:rPr>
              <a:t>Check goals before every practice and game.  Make sure they are properly anchored, have no sharp edges and any bolts are tight.</a:t>
            </a:r>
          </a:p>
          <a:p>
            <a:pPr lvl="0"/>
            <a:r>
              <a:rPr lang="en-US" dirty="0">
                <a:solidFill>
                  <a:schemeClr val="bg1"/>
                </a:solidFill>
              </a:rPr>
              <a:t>Never have players move or help move a goal.  Only authorized adults should move a goal.</a:t>
            </a:r>
          </a:p>
          <a:p>
            <a:pPr lvl="0"/>
            <a:r>
              <a:rPr lang="en-US" dirty="0">
                <a:solidFill>
                  <a:schemeClr val="bg1"/>
                </a:solidFill>
              </a:rPr>
              <a:t>Check field for holes, ruts, foreign objects, etc</a:t>
            </a:r>
            <a:r>
              <a:rPr lang="en-US" dirty="0" smtClean="0">
                <a:solidFill>
                  <a:schemeClr val="bg1"/>
                </a:solidFill>
              </a:rPr>
              <a:t>.</a:t>
            </a:r>
          </a:p>
          <a:p>
            <a:pPr lvl="0"/>
            <a:endParaRPr lang="en-US" dirty="0">
              <a:solidFill>
                <a:schemeClr val="bg1"/>
              </a:solidFill>
            </a:endParaRPr>
          </a:p>
          <a:p>
            <a:r>
              <a:rPr lang="en-US" u="sng" dirty="0">
                <a:solidFill>
                  <a:schemeClr val="bg1"/>
                </a:solidFill>
              </a:rPr>
              <a:t>PERSONAL SAFETY</a:t>
            </a:r>
            <a:endParaRPr lang="en-US" dirty="0">
              <a:solidFill>
                <a:schemeClr val="bg1"/>
              </a:solidFill>
            </a:endParaRPr>
          </a:p>
          <a:p>
            <a:pPr lvl="0"/>
            <a:r>
              <a:rPr lang="en-US" dirty="0">
                <a:solidFill>
                  <a:schemeClr val="bg1"/>
                </a:solidFill>
              </a:rPr>
              <a:t>Avoid being alone with a child.  Have an assistant, team parent, etc. at the field with you.  If alone, work in an open area in view of others.</a:t>
            </a:r>
          </a:p>
          <a:p>
            <a:pPr lvl="0"/>
            <a:r>
              <a:rPr lang="en-US" dirty="0">
                <a:solidFill>
                  <a:schemeClr val="bg1"/>
                </a:solidFill>
              </a:rPr>
              <a:t>Keep clear boundaries between adults and players.</a:t>
            </a:r>
          </a:p>
          <a:p>
            <a:pPr lvl="0"/>
            <a:r>
              <a:rPr lang="en-US" dirty="0">
                <a:solidFill>
                  <a:schemeClr val="bg1"/>
                </a:solidFill>
              </a:rPr>
              <a:t>Include parents in communications such as texts, emails, etc.</a:t>
            </a:r>
          </a:p>
          <a:p>
            <a:pPr lvl="0"/>
            <a:r>
              <a:rPr lang="en-US" dirty="0">
                <a:solidFill>
                  <a:schemeClr val="bg1"/>
                </a:solidFill>
              </a:rPr>
              <a:t>Do not make personal phone calls to players; do not “friend” them in social </a:t>
            </a:r>
            <a:r>
              <a:rPr lang="en-US" dirty="0" smtClean="0">
                <a:solidFill>
                  <a:schemeClr val="bg1"/>
                </a:solidFill>
              </a:rPr>
              <a:t>media.</a:t>
            </a:r>
            <a:r>
              <a:rPr lang="en-US" dirty="0" smtClean="0"/>
              <a:t>.</a:t>
            </a:r>
            <a:endParaRPr lang="en-US" dirty="0"/>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1561110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p>
            <a:r>
              <a:rPr lang="en-US" sz="5400" b="1" dirty="0" smtClean="0">
                <a:solidFill>
                  <a:schemeClr val="bg1"/>
                </a:solidFill>
              </a:rPr>
              <a:t>Goal Post Injuries</a:t>
            </a:r>
            <a:endParaRPr lang="en-US" sz="5400" b="1" dirty="0">
              <a:solidFill>
                <a:schemeClr val="bg1"/>
              </a:solidFill>
            </a:endParaRPr>
          </a:p>
        </p:txBody>
      </p:sp>
      <p:sp>
        <p:nvSpPr>
          <p:cNvPr id="3" name="Subtitle 2"/>
          <p:cNvSpPr>
            <a:spLocks noGrp="1"/>
          </p:cNvSpPr>
          <p:nvPr>
            <p:ph type="subTitle" idx="1"/>
          </p:nvPr>
        </p:nvSpPr>
        <p:spPr>
          <a:xfrm>
            <a:off x="1371600" y="3352800"/>
            <a:ext cx="6400800" cy="1752600"/>
          </a:xfrm>
        </p:spPr>
        <p:txBody>
          <a:bodyPr>
            <a:normAutofit/>
          </a:bodyPr>
          <a:lstStyle/>
          <a:p>
            <a:r>
              <a:rPr lang="en-US" sz="5400" b="1" dirty="0" smtClean="0">
                <a:solidFill>
                  <a:schemeClr val="bg1"/>
                </a:solidFill>
              </a:rPr>
              <a:t>Sexual Molestation</a:t>
            </a:r>
            <a:endParaRPr lang="en-US" sz="5400" b="1" dirty="0">
              <a:solidFill>
                <a:schemeClr val="bg1"/>
              </a:solidFill>
            </a:endParaRPr>
          </a:p>
        </p:txBody>
      </p:sp>
    </p:spTree>
    <p:extLst>
      <p:ext uri="{BB962C8B-B14F-4D97-AF65-F5344CB8AC3E}">
        <p14:creationId xmlns:p14="http://schemas.microsoft.com/office/powerpoint/2010/main" val="774192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Sexual Molestation</a:t>
            </a:r>
            <a:endParaRPr lang="en-US" sz="6600" b="1" dirty="0">
              <a:solidFill>
                <a:schemeClr val="bg1"/>
              </a:solidFill>
            </a:endParaRPr>
          </a:p>
        </p:txBody>
      </p:sp>
      <p:sp>
        <p:nvSpPr>
          <p:cNvPr id="3" name="Subtitle 2"/>
          <p:cNvSpPr>
            <a:spLocks noGrp="1"/>
          </p:cNvSpPr>
          <p:nvPr>
            <p:ph type="subTitle" idx="1"/>
          </p:nvPr>
        </p:nvSpPr>
        <p:spPr>
          <a:xfrm>
            <a:off x="0" y="1905000"/>
            <a:ext cx="9067800" cy="4648200"/>
          </a:xfrm>
        </p:spPr>
        <p:txBody>
          <a:bodyPr>
            <a:normAutofit fontScale="32500" lnSpcReduction="20000"/>
          </a:bodyPr>
          <a:lstStyle/>
          <a:p>
            <a:r>
              <a:rPr lang="en-US" sz="11100" dirty="0" smtClean="0">
                <a:solidFill>
                  <a:srgbClr val="FFFF00"/>
                </a:solidFill>
              </a:rPr>
              <a:t>A Look Back at Top 20 Most Expensive Claims </a:t>
            </a:r>
          </a:p>
          <a:p>
            <a:r>
              <a:rPr lang="en-US" sz="11100" dirty="0" smtClean="0">
                <a:solidFill>
                  <a:srgbClr val="FFFF00"/>
                </a:solidFill>
              </a:rPr>
              <a:t>Sexual Misconduct Claims</a:t>
            </a:r>
          </a:p>
          <a:p>
            <a:endParaRPr lang="en-US" sz="3400" dirty="0" smtClean="0">
              <a:solidFill>
                <a:srgbClr val="FFFF00"/>
              </a:solidFill>
            </a:endParaRPr>
          </a:p>
          <a:p>
            <a:endParaRPr lang="en-US" sz="2200" dirty="0" smtClean="0">
              <a:solidFill>
                <a:schemeClr val="bg1"/>
              </a:solidFill>
            </a:endParaRPr>
          </a:p>
          <a:p>
            <a:pPr marL="857250" indent="-857250" algn="l">
              <a:buFont typeface="Arial" pitchFamily="34" charset="0"/>
              <a:buChar char="•"/>
            </a:pPr>
            <a:r>
              <a:rPr lang="en-US" sz="11100" dirty="0" smtClean="0">
                <a:solidFill>
                  <a:schemeClr val="bg1"/>
                </a:solidFill>
              </a:rPr>
              <a:t>#3 --	 $ 1,374,849</a:t>
            </a:r>
          </a:p>
          <a:p>
            <a:pPr marL="857250" indent="-857250" algn="l">
              <a:buFont typeface="Arial" pitchFamily="34" charset="0"/>
              <a:buChar char="•"/>
            </a:pPr>
            <a:r>
              <a:rPr lang="en-US" sz="11100" dirty="0" smtClean="0">
                <a:solidFill>
                  <a:schemeClr val="bg1"/>
                </a:solidFill>
              </a:rPr>
              <a:t>#5 --  $    769,645</a:t>
            </a:r>
          </a:p>
          <a:p>
            <a:pPr marL="857250" indent="-857250" algn="l">
              <a:buFont typeface="Arial" pitchFamily="34" charset="0"/>
              <a:buChar char="•"/>
            </a:pPr>
            <a:r>
              <a:rPr lang="en-US" sz="11100" dirty="0" smtClean="0">
                <a:solidFill>
                  <a:schemeClr val="bg1"/>
                </a:solidFill>
              </a:rPr>
              <a:t>#10 --$    530,000</a:t>
            </a:r>
          </a:p>
          <a:p>
            <a:pPr marL="857250" indent="-857250" algn="l">
              <a:buFont typeface="Arial" pitchFamily="34" charset="0"/>
              <a:buChar char="•"/>
            </a:pPr>
            <a:r>
              <a:rPr lang="en-US" sz="11100" dirty="0" smtClean="0">
                <a:solidFill>
                  <a:schemeClr val="bg1"/>
                </a:solidFill>
              </a:rPr>
              <a:t>#19 --$    140,000</a:t>
            </a:r>
          </a:p>
          <a:p>
            <a:pPr marL="457200" indent="-457200" algn="l">
              <a:buFont typeface="Wingdings" pitchFamily="2" charset="2"/>
              <a:buChar char="§"/>
            </a:pPr>
            <a:endParaRPr lang="en-US" dirty="0" smtClean="0">
              <a:solidFill>
                <a:schemeClr val="bg1"/>
              </a:solidFill>
            </a:endParaRPr>
          </a:p>
          <a:p>
            <a:pPr algn="l"/>
            <a:endParaRPr lang="en-US" sz="3200" dirty="0">
              <a:solidFill>
                <a:schemeClr val="bg1"/>
              </a:solidFill>
            </a:endParaRPr>
          </a:p>
          <a:p>
            <a:pPr algn="l"/>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818800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4267200"/>
          </a:xfrm>
        </p:spPr>
        <p:txBody>
          <a:bodyPr>
            <a:normAutofit/>
          </a:bodyPr>
          <a:lstStyle/>
          <a:p>
            <a:r>
              <a:rPr lang="en-US" sz="7300" b="1" dirty="0" smtClean="0">
                <a:solidFill>
                  <a:schemeClr val="bg1"/>
                </a:solidFill>
              </a:rPr>
              <a:t>The Most Common</a:t>
            </a:r>
            <a:r>
              <a:rPr lang="en-US" b="1" dirty="0" smtClean="0">
                <a:solidFill>
                  <a:schemeClr val="bg1"/>
                </a:solidFill>
              </a:rPr>
              <a:t/>
            </a:r>
            <a:br>
              <a:rPr lang="en-US" b="1" dirty="0" smtClean="0">
                <a:solidFill>
                  <a:schemeClr val="bg1"/>
                </a:solidFill>
              </a:rPr>
            </a:br>
            <a:r>
              <a:rPr lang="en-US" sz="6600" b="1" dirty="0" smtClean="0">
                <a:solidFill>
                  <a:schemeClr val="bg1"/>
                </a:solidFill>
              </a:rPr>
              <a:t>Insurance Claims</a:t>
            </a:r>
            <a:endParaRPr lang="en-US" sz="7300" b="1" dirty="0">
              <a:solidFill>
                <a:schemeClr val="bg1"/>
              </a:solidFill>
            </a:endParaRPr>
          </a:p>
        </p:txBody>
      </p:sp>
    </p:spTree>
    <p:extLst>
      <p:ext uri="{BB962C8B-B14F-4D97-AF65-F5344CB8AC3E}">
        <p14:creationId xmlns:p14="http://schemas.microsoft.com/office/powerpoint/2010/main" val="1235724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SEXUAL MOLESTATION</a:t>
            </a:r>
            <a:endParaRPr lang="en-US" sz="6600" b="1" dirty="0">
              <a:solidFill>
                <a:schemeClr val="bg1"/>
              </a:solidFill>
            </a:endParaRPr>
          </a:p>
        </p:txBody>
      </p:sp>
      <p:sp>
        <p:nvSpPr>
          <p:cNvPr id="3" name="Subtitle 2"/>
          <p:cNvSpPr>
            <a:spLocks noGrp="1"/>
          </p:cNvSpPr>
          <p:nvPr>
            <p:ph type="subTitle" idx="1"/>
          </p:nvPr>
        </p:nvSpPr>
        <p:spPr>
          <a:xfrm>
            <a:off x="304800" y="1905000"/>
            <a:ext cx="8763000" cy="4648200"/>
          </a:xfrm>
        </p:spPr>
        <p:txBody>
          <a:bodyPr>
            <a:normAutofit fontScale="62500" lnSpcReduction="20000"/>
          </a:bodyPr>
          <a:lstStyle/>
          <a:p>
            <a:r>
              <a:rPr lang="en-US" sz="6500" dirty="0" smtClean="0">
                <a:solidFill>
                  <a:srgbClr val="FFFF00"/>
                </a:solidFill>
              </a:rPr>
              <a:t>These Claims Continue</a:t>
            </a:r>
          </a:p>
          <a:p>
            <a:endParaRPr lang="en-US" sz="2200" dirty="0" smtClean="0">
              <a:solidFill>
                <a:schemeClr val="bg1"/>
              </a:solidFill>
            </a:endParaRPr>
          </a:p>
          <a:p>
            <a:pPr algn="l"/>
            <a:r>
              <a:rPr lang="en-US" sz="4600" dirty="0" smtClean="0">
                <a:solidFill>
                  <a:schemeClr val="bg1"/>
                </a:solidFill>
              </a:rPr>
              <a:t>Parents of a 16 year-old girl are suing a soccer club on behalf of their daughter who was lured into a sexual relationship with a 40 year-old coach.  </a:t>
            </a:r>
          </a:p>
          <a:p>
            <a:pPr algn="l"/>
            <a:endParaRPr lang="en-US" sz="4600" dirty="0" smtClean="0">
              <a:solidFill>
                <a:schemeClr val="bg1"/>
              </a:solidFill>
            </a:endParaRPr>
          </a:p>
          <a:p>
            <a:pPr algn="l"/>
            <a:r>
              <a:rPr lang="en-US" sz="4600" dirty="0" smtClean="0">
                <a:solidFill>
                  <a:schemeClr val="bg1"/>
                </a:solidFill>
              </a:rPr>
              <a:t>Total Claim to Date: $125,000</a:t>
            </a:r>
          </a:p>
          <a:p>
            <a:pPr algn="l"/>
            <a:r>
              <a:rPr lang="en-US" sz="4600" dirty="0" smtClean="0">
                <a:solidFill>
                  <a:schemeClr val="bg1"/>
                </a:solidFill>
              </a:rPr>
              <a:t>Reserves:  $112,000</a:t>
            </a:r>
          </a:p>
          <a:p>
            <a:pPr algn="l"/>
            <a:r>
              <a:rPr lang="en-US" sz="4600" dirty="0" smtClean="0">
                <a:solidFill>
                  <a:schemeClr val="bg1"/>
                </a:solidFill>
              </a:rPr>
              <a:t>Expense Paid/Reserved: $13,000</a:t>
            </a:r>
          </a:p>
          <a:p>
            <a:pPr algn="l"/>
            <a:endParaRPr lang="en-US" sz="4600" dirty="0">
              <a:solidFill>
                <a:schemeClr val="bg1"/>
              </a:solidFill>
            </a:endParaRPr>
          </a:p>
          <a:p>
            <a:pPr algn="l"/>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1369776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a:bodyPr>
          <a:lstStyle/>
          <a:p>
            <a:r>
              <a:rPr lang="en-US" sz="5200" dirty="0" smtClean="0">
                <a:solidFill>
                  <a:schemeClr val="bg1"/>
                </a:solidFill>
              </a:rPr>
              <a:t>Preventing Sexual Misconduct</a:t>
            </a:r>
          </a:p>
          <a:p>
            <a:pPr algn="l"/>
            <a:r>
              <a:rPr lang="en-US" sz="3900" dirty="0">
                <a:solidFill>
                  <a:srgbClr val="FFFF00"/>
                </a:solidFill>
              </a:rPr>
              <a:t>K</a:t>
            </a:r>
            <a:r>
              <a:rPr lang="en-US" sz="3900" dirty="0" smtClean="0">
                <a:solidFill>
                  <a:srgbClr val="FFFF00"/>
                </a:solidFill>
              </a:rPr>
              <a:t>eep professional barriers in place:</a:t>
            </a:r>
          </a:p>
          <a:p>
            <a:pPr algn="l"/>
            <a:endParaRPr lang="en-US" sz="1200" dirty="0" smtClean="0">
              <a:solidFill>
                <a:srgbClr val="FFFF00"/>
              </a:solidFill>
            </a:endParaRPr>
          </a:p>
          <a:p>
            <a:pPr marL="914400" lvl="1" indent="-457200" algn="l">
              <a:buFont typeface="Arial" pitchFamily="34" charset="0"/>
              <a:buChar char="•"/>
            </a:pPr>
            <a:r>
              <a:rPr lang="en-US" sz="3500" dirty="0" smtClean="0">
                <a:solidFill>
                  <a:schemeClr val="bg1"/>
                </a:solidFill>
              </a:rPr>
              <a:t>Promote professional behavior and communications between adults and youth -- whether by text, cell phone, on the web or through email.                     </a:t>
            </a:r>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1830552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fontScale="62500" lnSpcReduction="20000"/>
          </a:bodyPr>
          <a:lstStyle/>
          <a:p>
            <a:r>
              <a:rPr lang="en-US" sz="5200" dirty="0" smtClean="0">
                <a:solidFill>
                  <a:schemeClr val="bg1"/>
                </a:solidFill>
              </a:rPr>
              <a:t>Preventing Sexual Misconduct</a:t>
            </a:r>
          </a:p>
          <a:p>
            <a:pPr algn="l"/>
            <a:r>
              <a:rPr lang="en-US" sz="5100" dirty="0" smtClean="0">
                <a:solidFill>
                  <a:srgbClr val="FFFF00"/>
                </a:solidFill>
              </a:rPr>
              <a:t>Texting:</a:t>
            </a:r>
          </a:p>
          <a:p>
            <a:pPr marL="571500" indent="-571500" algn="l">
              <a:buFont typeface="Arial" pitchFamily="34" charset="0"/>
              <a:buChar char="•"/>
            </a:pPr>
            <a:r>
              <a:rPr lang="en-US" sz="4800" dirty="0" smtClean="0">
                <a:solidFill>
                  <a:schemeClr val="bg1"/>
                </a:solidFill>
              </a:rPr>
              <a:t>Texting lowers </a:t>
            </a:r>
            <a:r>
              <a:rPr lang="en-US" sz="4800" dirty="0">
                <a:solidFill>
                  <a:schemeClr val="bg1"/>
                </a:solidFill>
              </a:rPr>
              <a:t>the barriers; it’s the way youth communicate with each other</a:t>
            </a:r>
            <a:r>
              <a:rPr lang="en-US" sz="4800" dirty="0" smtClean="0">
                <a:solidFill>
                  <a:schemeClr val="bg1"/>
                </a:solidFill>
              </a:rPr>
              <a:t>. </a:t>
            </a:r>
          </a:p>
          <a:p>
            <a:pPr marL="571500" indent="-571500" algn="l">
              <a:buFont typeface="Arial" pitchFamily="34" charset="0"/>
              <a:buChar char="•"/>
            </a:pPr>
            <a:r>
              <a:rPr lang="en-US" sz="4800" dirty="0" smtClean="0">
                <a:solidFill>
                  <a:srgbClr val="FFFF00"/>
                </a:solidFill>
              </a:rPr>
              <a:t>Texting </a:t>
            </a:r>
            <a:r>
              <a:rPr lang="en-US" sz="4800" dirty="0">
                <a:solidFill>
                  <a:srgbClr val="FFFF00"/>
                </a:solidFill>
              </a:rPr>
              <a:t>gives the </a:t>
            </a:r>
            <a:r>
              <a:rPr lang="en-US" sz="4800" dirty="0" smtClean="0">
                <a:solidFill>
                  <a:srgbClr val="FFFF00"/>
                </a:solidFill>
              </a:rPr>
              <a:t>coach’s </a:t>
            </a:r>
            <a:r>
              <a:rPr lang="en-US" sz="4800" dirty="0">
                <a:solidFill>
                  <a:srgbClr val="FFFF00"/>
                </a:solidFill>
              </a:rPr>
              <a:t>cell phone number to everyone who receives the </a:t>
            </a:r>
            <a:r>
              <a:rPr lang="en-US" sz="4800" dirty="0" smtClean="0">
                <a:solidFill>
                  <a:srgbClr val="FFFF00"/>
                </a:solidFill>
              </a:rPr>
              <a:t>text.</a:t>
            </a:r>
          </a:p>
          <a:p>
            <a:pPr marL="571500" indent="-571500" algn="l">
              <a:buFont typeface="Arial" pitchFamily="34" charset="0"/>
              <a:buChar char="•"/>
            </a:pPr>
            <a:r>
              <a:rPr lang="en-US" sz="4800" dirty="0" smtClean="0">
                <a:solidFill>
                  <a:schemeClr val="bg1"/>
                </a:solidFill>
              </a:rPr>
              <a:t>Texts </a:t>
            </a:r>
            <a:r>
              <a:rPr lang="en-US" sz="4800" dirty="0">
                <a:solidFill>
                  <a:schemeClr val="bg1"/>
                </a:solidFill>
              </a:rPr>
              <a:t>are easily misconstrued and you cannot control the text that comes back to </a:t>
            </a:r>
            <a:r>
              <a:rPr lang="en-US" sz="4800" dirty="0" smtClean="0">
                <a:solidFill>
                  <a:schemeClr val="bg1"/>
                </a:solidFill>
              </a:rPr>
              <a:t>you.</a:t>
            </a:r>
          </a:p>
          <a:p>
            <a:pPr marL="571500" indent="-571500" algn="l">
              <a:buFont typeface="Arial" pitchFamily="34" charset="0"/>
              <a:buChar char="•"/>
            </a:pPr>
            <a:r>
              <a:rPr lang="en-US" sz="4800" dirty="0" smtClean="0">
                <a:solidFill>
                  <a:srgbClr val="FFFF00"/>
                </a:solidFill>
              </a:rPr>
              <a:t>Recommend the use of  broadcast texts to the entire team and parents and/or  using a texting service.  Free texting services are available.</a:t>
            </a:r>
            <a:endParaRPr lang="en-US" sz="4800" dirty="0">
              <a:solidFill>
                <a:srgbClr val="FFFF00"/>
              </a:solidFill>
            </a:endParaRPr>
          </a:p>
          <a:p>
            <a:pPr algn="l"/>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2224957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fontScale="92500" lnSpcReduction="10000"/>
          </a:bodyPr>
          <a:lstStyle/>
          <a:p>
            <a:r>
              <a:rPr lang="en-US" sz="5200" dirty="0" smtClean="0">
                <a:solidFill>
                  <a:schemeClr val="bg1"/>
                </a:solidFill>
              </a:rPr>
              <a:t>Preventing Sexual Misconduct</a:t>
            </a:r>
          </a:p>
          <a:p>
            <a:pPr algn="l"/>
            <a:r>
              <a:rPr lang="en-US" sz="3900" dirty="0" smtClean="0">
                <a:solidFill>
                  <a:srgbClr val="FFFF00"/>
                </a:solidFill>
              </a:rPr>
              <a:t>Email:</a:t>
            </a:r>
          </a:p>
          <a:p>
            <a:pPr marL="571500" indent="-571500" algn="l">
              <a:buFont typeface="Arial" pitchFamily="34" charset="0"/>
              <a:buChar char="•"/>
            </a:pPr>
            <a:r>
              <a:rPr lang="en-US" sz="3600" dirty="0" smtClean="0">
                <a:solidFill>
                  <a:schemeClr val="bg1"/>
                </a:solidFill>
              </a:rPr>
              <a:t>This is a personal way to communicate. </a:t>
            </a:r>
          </a:p>
          <a:p>
            <a:pPr marL="571500" indent="-571500" algn="l">
              <a:buFont typeface="Arial" pitchFamily="34" charset="0"/>
              <a:buChar char="•"/>
            </a:pPr>
            <a:r>
              <a:rPr lang="en-US" sz="3600" dirty="0" smtClean="0">
                <a:solidFill>
                  <a:srgbClr val="FFFF00"/>
                </a:solidFill>
              </a:rPr>
              <a:t>Once your email address has been given out, you cannot control how it is used or what emails are sent to you.</a:t>
            </a:r>
          </a:p>
          <a:p>
            <a:pPr marL="571500" indent="-571500" algn="l">
              <a:buFont typeface="Arial" pitchFamily="34" charset="0"/>
              <a:buChar char="•"/>
            </a:pPr>
            <a:r>
              <a:rPr lang="en-US" sz="3600" dirty="0" smtClean="0">
                <a:solidFill>
                  <a:schemeClr val="bg1"/>
                </a:solidFill>
              </a:rPr>
              <a:t>Emails should be group/team emails including parents – never individual, personal emails</a:t>
            </a:r>
          </a:p>
          <a:p>
            <a:pPr algn="l"/>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3472112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fontScale="92500"/>
          </a:bodyPr>
          <a:lstStyle/>
          <a:p>
            <a:r>
              <a:rPr lang="en-US" sz="5200" dirty="0" smtClean="0">
                <a:solidFill>
                  <a:schemeClr val="bg1"/>
                </a:solidFill>
              </a:rPr>
              <a:t>Preventing Sexual Misconduct</a:t>
            </a:r>
          </a:p>
          <a:p>
            <a:pPr algn="l"/>
            <a:r>
              <a:rPr lang="en-US" sz="3900" dirty="0" smtClean="0">
                <a:solidFill>
                  <a:srgbClr val="FFFF00"/>
                </a:solidFill>
              </a:rPr>
              <a:t>Cell Phones:</a:t>
            </a:r>
          </a:p>
          <a:p>
            <a:pPr marL="571500" indent="-571500" algn="l">
              <a:buFont typeface="Arial" pitchFamily="34" charset="0"/>
              <a:buChar char="•"/>
            </a:pPr>
            <a:r>
              <a:rPr lang="en-US" sz="3900" dirty="0" smtClean="0">
                <a:solidFill>
                  <a:schemeClr val="bg1"/>
                </a:solidFill>
              </a:rPr>
              <a:t>Adults should not make or accept personal phone calls to/from youth.</a:t>
            </a:r>
          </a:p>
          <a:p>
            <a:pPr marL="571500" indent="-571500" algn="l">
              <a:buFont typeface="Arial" pitchFamily="34" charset="0"/>
              <a:buChar char="•"/>
            </a:pPr>
            <a:r>
              <a:rPr lang="en-US" sz="3600" dirty="0" smtClean="0">
                <a:solidFill>
                  <a:srgbClr val="FFFF00"/>
                </a:solidFill>
              </a:rPr>
              <a:t>Once a cell phone number is given out, you cannot control how it is used including texting. </a:t>
            </a:r>
          </a:p>
          <a:p>
            <a:pPr marL="571500" indent="-571500" algn="l">
              <a:buFont typeface="Arial" pitchFamily="34" charset="0"/>
              <a:buChar char="•"/>
            </a:pPr>
            <a:r>
              <a:rPr lang="en-US" sz="3600" dirty="0" smtClean="0">
                <a:solidFill>
                  <a:schemeClr val="bg1"/>
                </a:solidFill>
              </a:rPr>
              <a:t>Phone communication should include parents.</a:t>
            </a:r>
          </a:p>
          <a:p>
            <a:pPr algn="l"/>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1472867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fontScale="92500" lnSpcReduction="20000"/>
          </a:bodyPr>
          <a:lstStyle/>
          <a:p>
            <a:r>
              <a:rPr lang="en-US" sz="5200" dirty="0" smtClean="0">
                <a:solidFill>
                  <a:schemeClr val="bg1"/>
                </a:solidFill>
              </a:rPr>
              <a:t>Preventing Sexual Misconduct</a:t>
            </a:r>
          </a:p>
          <a:p>
            <a:pPr algn="l"/>
            <a:r>
              <a:rPr lang="en-US" sz="3900" dirty="0" smtClean="0">
                <a:solidFill>
                  <a:srgbClr val="FFFF00"/>
                </a:solidFill>
              </a:rPr>
              <a:t>Social Media:</a:t>
            </a:r>
          </a:p>
          <a:p>
            <a:pPr marL="571500" indent="-571500" algn="l">
              <a:buFont typeface="Arial" pitchFamily="34" charset="0"/>
              <a:buChar char="•"/>
            </a:pPr>
            <a:r>
              <a:rPr lang="en-US" sz="3900" dirty="0" smtClean="0">
                <a:solidFill>
                  <a:schemeClr val="bg1"/>
                </a:solidFill>
              </a:rPr>
              <a:t>Adults should not “friend” youth or allow youth to “friend” them.</a:t>
            </a:r>
          </a:p>
          <a:p>
            <a:pPr marL="571500" indent="-571500" algn="l">
              <a:buFont typeface="Arial" pitchFamily="34" charset="0"/>
              <a:buChar char="•"/>
            </a:pPr>
            <a:r>
              <a:rPr lang="en-US" sz="3600" dirty="0" smtClean="0">
                <a:solidFill>
                  <a:srgbClr val="FFFF00"/>
                </a:solidFill>
              </a:rPr>
              <a:t>Tagging photos can lead back to individual youth and their personal social sites.</a:t>
            </a:r>
          </a:p>
          <a:p>
            <a:pPr marL="571500" indent="-571500" algn="l">
              <a:buFont typeface="Arial" pitchFamily="34" charset="0"/>
              <a:buChar char="•"/>
            </a:pPr>
            <a:r>
              <a:rPr lang="en-US" sz="3600" dirty="0" smtClean="0">
                <a:solidFill>
                  <a:schemeClr val="bg1"/>
                </a:solidFill>
              </a:rPr>
              <a:t>Practice times, full names, pictures that identify individual players should never be posted to a social media site.</a:t>
            </a:r>
          </a:p>
          <a:p>
            <a:pPr algn="l"/>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2433090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838201"/>
            <a:ext cx="6553200" cy="4876800"/>
          </a:xfrm>
        </p:spPr>
        <p:txBody>
          <a:bodyPr>
            <a:normAutofit/>
          </a:bodyPr>
          <a:lstStyle/>
          <a:p>
            <a:pPr lvl="0"/>
            <a:r>
              <a:rPr lang="en-US" dirty="0" smtClean="0">
                <a:solidFill>
                  <a:schemeClr val="bg1"/>
                </a:solidFill>
              </a:rPr>
              <a:t> “</a:t>
            </a:r>
            <a:r>
              <a:rPr lang="en-US" dirty="0">
                <a:solidFill>
                  <a:schemeClr val="bg1"/>
                </a:solidFill>
              </a:rPr>
              <a:t>Online predators know the ropes of their trade well and look for opportunities to strike their unsuspecting targets.”</a:t>
            </a:r>
            <a:br>
              <a:rPr lang="en-US" dirty="0">
                <a:solidFill>
                  <a:schemeClr val="bg1"/>
                </a:solidFill>
              </a:rPr>
            </a:br>
            <a:r>
              <a:rPr lang="en-US" dirty="0" smtClean="0">
                <a:solidFill>
                  <a:schemeClr val="bg1"/>
                </a:solidFill>
              </a:rPr>
              <a:t/>
            </a:r>
            <a:br>
              <a:rPr lang="en-US" dirty="0" smtClean="0">
                <a:solidFill>
                  <a:schemeClr val="bg1"/>
                </a:solidFill>
              </a:rPr>
            </a:br>
            <a:r>
              <a:rPr lang="en-US" sz="2800" dirty="0" smtClean="0">
                <a:solidFill>
                  <a:schemeClr val="bg1"/>
                </a:solidFill>
              </a:rPr>
              <a:t>(Internetsafetyrules.org)</a:t>
            </a:r>
            <a:endParaRPr lang="en-US" sz="2800" dirty="0">
              <a:solidFill>
                <a:schemeClr val="bg1"/>
              </a:solidFill>
            </a:endParaRPr>
          </a:p>
        </p:txBody>
      </p:sp>
    </p:spTree>
    <p:extLst>
      <p:ext uri="{BB962C8B-B14F-4D97-AF65-F5344CB8AC3E}">
        <p14:creationId xmlns:p14="http://schemas.microsoft.com/office/powerpoint/2010/main" val="1999023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How Do We Do It?</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lnSpcReduction="10000"/>
          </a:bodyPr>
          <a:lstStyle/>
          <a:p>
            <a:r>
              <a:rPr lang="en-US" sz="5200" dirty="0" smtClean="0">
                <a:solidFill>
                  <a:schemeClr val="bg1"/>
                </a:solidFill>
              </a:rPr>
              <a:t>Preventing Sexual Misconduct</a:t>
            </a:r>
          </a:p>
          <a:p>
            <a:pPr algn="l"/>
            <a:r>
              <a:rPr lang="en-US" sz="3900" dirty="0" smtClean="0">
                <a:solidFill>
                  <a:srgbClr val="FFFF00"/>
                </a:solidFill>
              </a:rPr>
              <a:t>Warn:</a:t>
            </a:r>
          </a:p>
          <a:p>
            <a:pPr marL="571500" indent="-571500" algn="l">
              <a:buFont typeface="Arial" pitchFamily="34" charset="0"/>
              <a:buChar char="•"/>
            </a:pPr>
            <a:r>
              <a:rPr lang="en-US" sz="3900" dirty="0" smtClean="0">
                <a:solidFill>
                  <a:schemeClr val="bg1"/>
                </a:solidFill>
              </a:rPr>
              <a:t>Don’t be afraid to tell coaches that they are vulnerable.</a:t>
            </a:r>
          </a:p>
          <a:p>
            <a:pPr marL="571500" indent="-571500" algn="l">
              <a:buFont typeface="Arial" pitchFamily="34" charset="0"/>
              <a:buChar char="•"/>
            </a:pPr>
            <a:r>
              <a:rPr lang="en-US" sz="3600" dirty="0" smtClean="0">
                <a:solidFill>
                  <a:srgbClr val="FFFF00"/>
                </a:solidFill>
              </a:rPr>
              <a:t>Let parents know the dangers of posted rosters, public team sites, unmonitored computer/cell phone use.</a:t>
            </a:r>
          </a:p>
          <a:p>
            <a:pPr algn="l"/>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1679437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How Do We Do It?</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fontScale="92500"/>
          </a:bodyPr>
          <a:lstStyle/>
          <a:p>
            <a:r>
              <a:rPr lang="en-US" sz="5200" dirty="0" smtClean="0">
                <a:solidFill>
                  <a:schemeClr val="bg1"/>
                </a:solidFill>
              </a:rPr>
              <a:t>Preventing Sexual Misconduct</a:t>
            </a:r>
          </a:p>
          <a:p>
            <a:pPr algn="l"/>
            <a:r>
              <a:rPr lang="en-US" sz="3900" dirty="0" smtClean="0">
                <a:solidFill>
                  <a:srgbClr val="FFFF00"/>
                </a:solidFill>
              </a:rPr>
              <a:t>Address the Issue:</a:t>
            </a:r>
          </a:p>
          <a:p>
            <a:pPr marL="571500" indent="-571500" algn="l">
              <a:buFont typeface="Arial" pitchFamily="34" charset="0"/>
              <a:buChar char="•"/>
            </a:pPr>
            <a:r>
              <a:rPr lang="en-US" sz="3900" dirty="0" smtClean="0">
                <a:solidFill>
                  <a:schemeClr val="bg1"/>
                </a:solidFill>
              </a:rPr>
              <a:t>Have policies that address our new “wired” world, including policies for misuse of social sites and communications.</a:t>
            </a:r>
          </a:p>
          <a:p>
            <a:pPr marL="571500" indent="-571500" algn="l">
              <a:buFont typeface="Arial" pitchFamily="34" charset="0"/>
              <a:buChar char="•"/>
            </a:pPr>
            <a:r>
              <a:rPr lang="en-US" sz="3600" dirty="0" smtClean="0">
                <a:solidFill>
                  <a:srgbClr val="FFFF00"/>
                </a:solidFill>
              </a:rPr>
              <a:t>Make your policies known to all stakeholders – coaches, admins, players and parents.</a:t>
            </a:r>
          </a:p>
          <a:p>
            <a:pPr algn="l"/>
            <a:endParaRPr lang="en-US" sz="3600" dirty="0" smtClean="0">
              <a:solidFill>
                <a:schemeClr val="bg1"/>
              </a:solidFill>
            </a:endParaRPr>
          </a:p>
          <a:p>
            <a:pPr algn="l"/>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1287803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How Do We Do It?</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fontScale="92500" lnSpcReduction="10000"/>
          </a:bodyPr>
          <a:lstStyle/>
          <a:p>
            <a:r>
              <a:rPr lang="en-US" sz="5200" dirty="0" smtClean="0">
                <a:solidFill>
                  <a:schemeClr val="bg1"/>
                </a:solidFill>
              </a:rPr>
              <a:t>Preventing Sexual Misconduct</a:t>
            </a:r>
          </a:p>
          <a:p>
            <a:pPr algn="l"/>
            <a:r>
              <a:rPr lang="en-US" sz="3900" dirty="0" smtClean="0">
                <a:solidFill>
                  <a:srgbClr val="FFFF00"/>
                </a:solidFill>
              </a:rPr>
              <a:t>Monitor:</a:t>
            </a:r>
          </a:p>
          <a:p>
            <a:pPr marL="571500" indent="-571500" algn="l">
              <a:buFont typeface="Arial" pitchFamily="34" charset="0"/>
              <a:buChar char="•"/>
            </a:pPr>
            <a:r>
              <a:rPr lang="en-US" sz="3900" dirty="0" smtClean="0">
                <a:solidFill>
                  <a:schemeClr val="bg1"/>
                </a:solidFill>
              </a:rPr>
              <a:t>Google your organization, your leagues and your teams.  See what’s out there.</a:t>
            </a:r>
          </a:p>
          <a:p>
            <a:pPr marL="571500" indent="-571500" algn="l">
              <a:buFont typeface="Arial" pitchFamily="34" charset="0"/>
              <a:buChar char="•"/>
            </a:pPr>
            <a:r>
              <a:rPr lang="en-US" sz="3600" dirty="0" smtClean="0">
                <a:solidFill>
                  <a:srgbClr val="FFFF00"/>
                </a:solidFill>
              </a:rPr>
              <a:t>Likewise, do searches on Facebook for your  members.  See if sites are open to the public.</a:t>
            </a:r>
          </a:p>
          <a:p>
            <a:pPr marL="571500" indent="-571500" algn="l">
              <a:buFont typeface="Arial" pitchFamily="34" charset="0"/>
              <a:buChar char="•"/>
            </a:pPr>
            <a:r>
              <a:rPr lang="en-US" sz="3600" dirty="0" smtClean="0">
                <a:solidFill>
                  <a:schemeClr val="bg1"/>
                </a:solidFill>
              </a:rPr>
              <a:t>Create and distribute guidelines for Internet website and Social Media sites.</a:t>
            </a:r>
          </a:p>
          <a:p>
            <a:pPr algn="l"/>
            <a:endParaRPr lang="en-US" sz="3600" dirty="0" smtClean="0">
              <a:solidFill>
                <a:schemeClr val="bg1"/>
              </a:solidFill>
            </a:endParaRPr>
          </a:p>
          <a:p>
            <a:pPr algn="l"/>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3820026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b="1" dirty="0" smtClean="0">
                <a:solidFill>
                  <a:schemeClr val="bg1"/>
                </a:solidFill>
              </a:rPr>
              <a:t>THE TOP FIVE</a:t>
            </a:r>
            <a:endParaRPr lang="en-US" sz="6600" b="1" dirty="0">
              <a:solidFill>
                <a:schemeClr val="bg1"/>
              </a:solidFill>
            </a:endParaRPr>
          </a:p>
        </p:txBody>
      </p:sp>
      <p:sp>
        <p:nvSpPr>
          <p:cNvPr id="2" name="TextBox 1"/>
          <p:cNvSpPr txBox="1"/>
          <p:nvPr/>
        </p:nvSpPr>
        <p:spPr>
          <a:xfrm>
            <a:off x="1447800" y="1524000"/>
            <a:ext cx="4953000" cy="4247317"/>
          </a:xfrm>
          <a:prstGeom prst="rect">
            <a:avLst/>
          </a:prstGeom>
          <a:noFill/>
        </p:spPr>
        <p:txBody>
          <a:bodyPr wrap="square" rtlCol="0">
            <a:spAutoFit/>
          </a:bodyPr>
          <a:lstStyle/>
          <a:p>
            <a:pPr marL="342900" indent="-342900">
              <a:buFont typeface="+mj-lt"/>
              <a:buAutoNum type="arabicPeriod"/>
            </a:pPr>
            <a:r>
              <a:rPr lang="en-US" sz="5400" dirty="0" smtClean="0">
                <a:solidFill>
                  <a:schemeClr val="bg1"/>
                </a:solidFill>
              </a:rPr>
              <a:t>Knee</a:t>
            </a:r>
          </a:p>
          <a:p>
            <a:pPr marL="342900" indent="-342900">
              <a:buFont typeface="+mj-lt"/>
              <a:buAutoNum type="arabicPeriod"/>
            </a:pPr>
            <a:r>
              <a:rPr lang="en-US" sz="5400" dirty="0" smtClean="0">
                <a:solidFill>
                  <a:schemeClr val="bg1"/>
                </a:solidFill>
              </a:rPr>
              <a:t>Leg</a:t>
            </a:r>
          </a:p>
          <a:p>
            <a:pPr marL="342900" indent="-342900">
              <a:buFont typeface="+mj-lt"/>
              <a:buAutoNum type="arabicPeriod"/>
            </a:pPr>
            <a:r>
              <a:rPr lang="en-US" sz="5400" dirty="0" smtClean="0">
                <a:solidFill>
                  <a:schemeClr val="bg1"/>
                </a:solidFill>
              </a:rPr>
              <a:t>Arm</a:t>
            </a:r>
          </a:p>
          <a:p>
            <a:pPr marL="342900" indent="-342900">
              <a:buFont typeface="+mj-lt"/>
              <a:buAutoNum type="arabicPeriod"/>
            </a:pPr>
            <a:r>
              <a:rPr lang="en-US" sz="5400" dirty="0" smtClean="0">
                <a:solidFill>
                  <a:schemeClr val="bg1"/>
                </a:solidFill>
              </a:rPr>
              <a:t>Ankle</a:t>
            </a:r>
          </a:p>
          <a:p>
            <a:pPr marL="342900" indent="-342900">
              <a:buFont typeface="+mj-lt"/>
              <a:buAutoNum type="arabicPeriod"/>
            </a:pPr>
            <a:r>
              <a:rPr lang="en-US" sz="5400" dirty="0" smtClean="0">
                <a:solidFill>
                  <a:schemeClr val="bg1"/>
                </a:solidFill>
              </a:rPr>
              <a:t>Head</a:t>
            </a:r>
            <a:endParaRPr lang="en-US" sz="5400" dirty="0">
              <a:solidFill>
                <a:schemeClr val="bg1"/>
              </a:solidFill>
            </a:endParaRPr>
          </a:p>
        </p:txBody>
      </p:sp>
    </p:spTree>
    <p:extLst>
      <p:ext uri="{BB962C8B-B14F-4D97-AF65-F5344CB8AC3E}">
        <p14:creationId xmlns:p14="http://schemas.microsoft.com/office/powerpoint/2010/main" val="2419668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How Do We Do It?</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fontScale="92500" lnSpcReduction="10000"/>
          </a:bodyPr>
          <a:lstStyle/>
          <a:p>
            <a:r>
              <a:rPr lang="en-US" sz="5200" dirty="0" smtClean="0">
                <a:solidFill>
                  <a:schemeClr val="bg1"/>
                </a:solidFill>
              </a:rPr>
              <a:t>Preventing Sexual Misconduct</a:t>
            </a:r>
          </a:p>
          <a:p>
            <a:pPr algn="l"/>
            <a:r>
              <a:rPr lang="en-US" sz="3900" dirty="0" smtClean="0">
                <a:solidFill>
                  <a:srgbClr val="FFFF00"/>
                </a:solidFill>
              </a:rPr>
              <a:t>Guidelines can include:</a:t>
            </a:r>
          </a:p>
          <a:p>
            <a:pPr marL="571500" indent="-571500" algn="l">
              <a:buFont typeface="Arial" pitchFamily="34" charset="0"/>
              <a:buChar char="•"/>
            </a:pPr>
            <a:r>
              <a:rPr lang="en-US" sz="3900" dirty="0" smtClean="0">
                <a:solidFill>
                  <a:schemeClr val="bg1"/>
                </a:solidFill>
              </a:rPr>
              <a:t>Recommending password-protected or private sites.</a:t>
            </a:r>
          </a:p>
          <a:p>
            <a:pPr marL="571500" indent="-571500" algn="l">
              <a:buFont typeface="Arial" pitchFamily="34" charset="0"/>
              <a:buChar char="•"/>
            </a:pPr>
            <a:r>
              <a:rPr lang="en-US" sz="3600" dirty="0" smtClean="0">
                <a:solidFill>
                  <a:srgbClr val="FFFF00"/>
                </a:solidFill>
              </a:rPr>
              <a:t>A list of things that should not be posted such as pictures with names, practice schedules, anything that can identify individual players.</a:t>
            </a:r>
          </a:p>
          <a:p>
            <a:pPr marL="571500" indent="-571500" algn="l">
              <a:buFont typeface="Arial" pitchFamily="34" charset="0"/>
              <a:buChar char="•"/>
            </a:pPr>
            <a:r>
              <a:rPr lang="en-US" sz="3600" dirty="0" smtClean="0">
                <a:solidFill>
                  <a:schemeClr val="bg1"/>
                </a:solidFill>
              </a:rPr>
              <a:t>Any rules for your organization has in place.</a:t>
            </a:r>
          </a:p>
          <a:p>
            <a:pPr algn="l"/>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3730542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838201"/>
            <a:ext cx="6553200" cy="4876800"/>
          </a:xfrm>
        </p:spPr>
        <p:txBody>
          <a:bodyPr>
            <a:normAutofit/>
          </a:bodyPr>
          <a:lstStyle/>
          <a:p>
            <a:r>
              <a:rPr lang="en-US" dirty="0" smtClean="0">
                <a:solidFill>
                  <a:schemeClr val="bg1"/>
                </a:solidFill>
              </a:rPr>
              <a:t> Remember -- anything posted online can be easily </a:t>
            </a:r>
            <a:r>
              <a:rPr lang="en-US" dirty="0">
                <a:solidFill>
                  <a:schemeClr val="bg1"/>
                </a:solidFill>
              </a:rPr>
              <a:t>copied, easily shared, can be reposted to other sites and can be misconstrued</a:t>
            </a:r>
            <a:r>
              <a:rPr lang="en-US" dirty="0" smtClean="0">
                <a:solidFill>
                  <a:schemeClr val="bg1"/>
                </a:solidFill>
              </a:rPr>
              <a:t>.  And, it’s</a:t>
            </a:r>
            <a:r>
              <a:rPr lang="en-US" dirty="0">
                <a:solidFill>
                  <a:schemeClr val="bg1"/>
                </a:solidFill>
                <a:cs typeface="Arial" charset="0"/>
              </a:rPr>
              <a:t/>
            </a:r>
            <a:br>
              <a:rPr lang="en-US" dirty="0">
                <a:solidFill>
                  <a:schemeClr val="bg1"/>
                </a:solidFill>
                <a:cs typeface="Arial" charset="0"/>
              </a:rPr>
            </a:br>
            <a:r>
              <a:rPr lang="en-US" dirty="0" smtClean="0">
                <a:solidFill>
                  <a:schemeClr val="bg1"/>
                </a:solidFill>
              </a:rPr>
              <a:t>available forever.</a:t>
            </a:r>
            <a:endParaRPr lang="en-US" sz="2800" dirty="0">
              <a:solidFill>
                <a:schemeClr val="bg1"/>
              </a:solidFill>
            </a:endParaRPr>
          </a:p>
        </p:txBody>
      </p:sp>
    </p:spTree>
    <p:extLst>
      <p:ext uri="{BB962C8B-B14F-4D97-AF65-F5344CB8AC3E}">
        <p14:creationId xmlns:p14="http://schemas.microsoft.com/office/powerpoint/2010/main" val="19653297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00" y="990600"/>
            <a:ext cx="9144000" cy="4267200"/>
          </a:xfrm>
        </p:spPr>
        <p:txBody>
          <a:bodyPr>
            <a:normAutofit/>
          </a:bodyPr>
          <a:lstStyle/>
          <a:p>
            <a:r>
              <a:rPr lang="en-US" sz="7300" b="1" dirty="0" smtClean="0">
                <a:solidFill>
                  <a:schemeClr val="bg1"/>
                </a:solidFill>
              </a:rPr>
              <a:t>The Claims You Never Saw Coming</a:t>
            </a:r>
            <a:r>
              <a:rPr lang="en-US" b="1" dirty="0" smtClean="0">
                <a:solidFill>
                  <a:schemeClr val="bg1"/>
                </a:solidFill>
              </a:rPr>
              <a:t/>
            </a:r>
            <a:br>
              <a:rPr lang="en-US" b="1" dirty="0" smtClean="0">
                <a:solidFill>
                  <a:schemeClr val="bg1"/>
                </a:solidFill>
              </a:rPr>
            </a:br>
            <a:endParaRPr lang="en-US" sz="7300" b="1" dirty="0">
              <a:solidFill>
                <a:schemeClr val="bg1"/>
              </a:solidFill>
            </a:endParaRPr>
          </a:p>
        </p:txBody>
      </p:sp>
    </p:spTree>
    <p:extLst>
      <p:ext uri="{BB962C8B-B14F-4D97-AF65-F5344CB8AC3E}">
        <p14:creationId xmlns:p14="http://schemas.microsoft.com/office/powerpoint/2010/main" val="40079125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38200" y="381000"/>
            <a:ext cx="7772400" cy="3416320"/>
          </a:xfrm>
          <a:prstGeom prst="rect">
            <a:avLst/>
          </a:prstGeom>
        </p:spPr>
        <p:txBody>
          <a:bodyPr wrap="square">
            <a:spAutoFit/>
          </a:bodyPr>
          <a:lstStyle/>
          <a:p>
            <a:r>
              <a:rPr lang="en-US" sz="3600" dirty="0">
                <a:solidFill>
                  <a:schemeClr val="bg1"/>
                </a:solidFill>
              </a:rPr>
              <a:t>General liability:  Club installed outdoor field lighting system on leased premises. Homeowners </a:t>
            </a:r>
            <a:r>
              <a:rPr lang="en-US" sz="3600" dirty="0" smtClean="0">
                <a:solidFill>
                  <a:schemeClr val="bg1"/>
                </a:solidFill>
              </a:rPr>
              <a:t>Association </a:t>
            </a:r>
            <a:r>
              <a:rPr lang="en-US" sz="3600" dirty="0">
                <a:solidFill>
                  <a:schemeClr val="bg1"/>
                </a:solidFill>
              </a:rPr>
              <a:t>filed suit against field owner and </a:t>
            </a:r>
            <a:r>
              <a:rPr lang="en-US" sz="3600" dirty="0" smtClean="0">
                <a:solidFill>
                  <a:schemeClr val="bg1"/>
                </a:solidFill>
              </a:rPr>
              <a:t>the club</a:t>
            </a:r>
            <a:r>
              <a:rPr lang="en-US" sz="3600" dirty="0">
                <a:solidFill>
                  <a:schemeClr val="bg1"/>
                </a:solidFill>
              </a:rPr>
              <a:t>. </a:t>
            </a:r>
            <a:r>
              <a:rPr lang="en-US" sz="3600" dirty="0" smtClean="0">
                <a:solidFill>
                  <a:schemeClr val="bg1"/>
                </a:solidFill>
              </a:rPr>
              <a:t>The field </a:t>
            </a:r>
            <a:r>
              <a:rPr lang="en-US" sz="3600" dirty="0">
                <a:solidFill>
                  <a:schemeClr val="bg1"/>
                </a:solidFill>
              </a:rPr>
              <a:t>owner defended under policy as </a:t>
            </a:r>
            <a:r>
              <a:rPr lang="en-US" sz="3600" dirty="0" smtClean="0">
                <a:solidFill>
                  <a:schemeClr val="bg1"/>
                </a:solidFill>
              </a:rPr>
              <a:t>an Additional </a:t>
            </a:r>
            <a:r>
              <a:rPr lang="en-US" sz="3600" dirty="0">
                <a:solidFill>
                  <a:schemeClr val="bg1"/>
                </a:solidFill>
              </a:rPr>
              <a:t>Insured.</a:t>
            </a:r>
          </a:p>
        </p:txBody>
      </p:sp>
      <p:sp>
        <p:nvSpPr>
          <p:cNvPr id="4" name="Rectangle 3"/>
          <p:cNvSpPr/>
          <p:nvPr/>
        </p:nvSpPr>
        <p:spPr>
          <a:xfrm>
            <a:off x="4074459" y="4208929"/>
            <a:ext cx="4572000" cy="1569660"/>
          </a:xfrm>
          <a:prstGeom prst="rect">
            <a:avLst/>
          </a:prstGeom>
        </p:spPr>
        <p:txBody>
          <a:bodyPr>
            <a:spAutoFit/>
          </a:bodyPr>
          <a:lstStyle/>
          <a:p>
            <a:pPr algn="r"/>
            <a:r>
              <a:rPr lang="en-US" sz="3200" b="1" dirty="0">
                <a:solidFill>
                  <a:srgbClr val="FFFF00"/>
                </a:solidFill>
              </a:rPr>
              <a:t>Loss amount: $  500,000</a:t>
            </a:r>
          </a:p>
          <a:p>
            <a:pPr algn="r"/>
            <a:r>
              <a:rPr lang="en-US" sz="3200" b="1" dirty="0">
                <a:solidFill>
                  <a:srgbClr val="FFFF00"/>
                </a:solidFill>
              </a:rPr>
              <a:t>Indemnity: $  150,000</a:t>
            </a:r>
          </a:p>
          <a:p>
            <a:pPr algn="r"/>
            <a:r>
              <a:rPr lang="en-US" sz="3200" b="1" dirty="0">
                <a:solidFill>
                  <a:srgbClr val="FFFF00"/>
                </a:solidFill>
              </a:rPr>
              <a:t>Expense: $  350,000</a:t>
            </a:r>
          </a:p>
        </p:txBody>
      </p:sp>
    </p:spTree>
    <p:extLst>
      <p:ext uri="{BB962C8B-B14F-4D97-AF65-F5344CB8AC3E}">
        <p14:creationId xmlns:p14="http://schemas.microsoft.com/office/powerpoint/2010/main" val="39055793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38200" y="381000"/>
            <a:ext cx="7772400" cy="3083921"/>
          </a:xfrm>
          <a:prstGeom prst="rect">
            <a:avLst/>
          </a:prstGeom>
        </p:spPr>
        <p:txBody>
          <a:bodyPr wrap="square">
            <a:spAutoFit/>
          </a:bodyPr>
          <a:lstStyle/>
          <a:p>
            <a:pPr>
              <a:lnSpc>
                <a:spcPct val="90000"/>
              </a:lnSpc>
            </a:pPr>
            <a:r>
              <a:rPr lang="en-US" sz="3600" dirty="0">
                <a:solidFill>
                  <a:schemeClr val="bg1"/>
                </a:solidFill>
              </a:rPr>
              <a:t>Player injury:  Claim based on player mismatch. A 13-year-old player broke leg </a:t>
            </a:r>
            <a:r>
              <a:rPr lang="en-US" sz="3600" dirty="0" smtClean="0">
                <a:solidFill>
                  <a:schemeClr val="bg1"/>
                </a:solidFill>
              </a:rPr>
              <a:t>by colliding </a:t>
            </a:r>
            <a:r>
              <a:rPr lang="en-US" sz="3600" dirty="0">
                <a:solidFill>
                  <a:schemeClr val="bg1"/>
                </a:solidFill>
              </a:rPr>
              <a:t>with another player.  Allegations of negligence revolved around U14s playing against U15s.  Settled in mediation.</a:t>
            </a:r>
          </a:p>
        </p:txBody>
      </p:sp>
      <p:sp>
        <p:nvSpPr>
          <p:cNvPr id="4" name="Rectangle 3"/>
          <p:cNvSpPr/>
          <p:nvPr/>
        </p:nvSpPr>
        <p:spPr>
          <a:xfrm>
            <a:off x="4074459" y="4208929"/>
            <a:ext cx="4572000" cy="1569660"/>
          </a:xfrm>
          <a:prstGeom prst="rect">
            <a:avLst/>
          </a:prstGeom>
        </p:spPr>
        <p:txBody>
          <a:bodyPr>
            <a:spAutoFit/>
          </a:bodyPr>
          <a:lstStyle/>
          <a:p>
            <a:pPr algn="r"/>
            <a:r>
              <a:rPr lang="en-US" sz="3200" b="1" dirty="0">
                <a:solidFill>
                  <a:srgbClr val="FFFF00"/>
                </a:solidFill>
              </a:rPr>
              <a:t>Loss amount: $  </a:t>
            </a:r>
            <a:r>
              <a:rPr lang="en-US" sz="3200" b="1" dirty="0" smtClean="0">
                <a:solidFill>
                  <a:srgbClr val="FFFF00"/>
                </a:solidFill>
              </a:rPr>
              <a:t>401,864</a:t>
            </a:r>
            <a:endParaRPr lang="en-US" sz="3200" b="1" dirty="0">
              <a:solidFill>
                <a:srgbClr val="FFFF00"/>
              </a:solidFill>
            </a:endParaRPr>
          </a:p>
          <a:p>
            <a:pPr algn="r"/>
            <a:r>
              <a:rPr lang="en-US" sz="3200" b="1" dirty="0">
                <a:solidFill>
                  <a:srgbClr val="FFFF00"/>
                </a:solidFill>
              </a:rPr>
              <a:t>Indemnity: $  </a:t>
            </a:r>
            <a:r>
              <a:rPr lang="en-US" sz="3200" b="1" dirty="0" smtClean="0">
                <a:solidFill>
                  <a:srgbClr val="FFFF00"/>
                </a:solidFill>
              </a:rPr>
              <a:t>285,000</a:t>
            </a:r>
            <a:endParaRPr lang="en-US" sz="3200" b="1" dirty="0">
              <a:solidFill>
                <a:srgbClr val="FFFF00"/>
              </a:solidFill>
            </a:endParaRPr>
          </a:p>
          <a:p>
            <a:pPr algn="r"/>
            <a:r>
              <a:rPr lang="en-US" sz="3200" b="1" dirty="0">
                <a:solidFill>
                  <a:srgbClr val="FFFF00"/>
                </a:solidFill>
              </a:rPr>
              <a:t>Expense: $  </a:t>
            </a:r>
            <a:r>
              <a:rPr lang="en-US" sz="3200" b="1" dirty="0" smtClean="0">
                <a:solidFill>
                  <a:srgbClr val="FFFF00"/>
                </a:solidFill>
              </a:rPr>
              <a:t>116,864</a:t>
            </a:r>
            <a:endParaRPr lang="en-US" sz="3200" b="1" dirty="0">
              <a:solidFill>
                <a:srgbClr val="FFFF00"/>
              </a:solidFill>
            </a:endParaRPr>
          </a:p>
        </p:txBody>
      </p:sp>
    </p:spTree>
    <p:extLst>
      <p:ext uri="{BB962C8B-B14F-4D97-AF65-F5344CB8AC3E}">
        <p14:creationId xmlns:p14="http://schemas.microsoft.com/office/powerpoint/2010/main" val="35952285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38200" y="381000"/>
            <a:ext cx="7772400" cy="3582519"/>
          </a:xfrm>
          <a:prstGeom prst="rect">
            <a:avLst/>
          </a:prstGeom>
        </p:spPr>
        <p:txBody>
          <a:bodyPr wrap="square">
            <a:spAutoFit/>
          </a:bodyPr>
          <a:lstStyle/>
          <a:p>
            <a:pPr>
              <a:lnSpc>
                <a:spcPct val="90000"/>
              </a:lnSpc>
            </a:pPr>
            <a:r>
              <a:rPr lang="en-US" sz="2800" dirty="0">
                <a:solidFill>
                  <a:schemeClr val="bg1"/>
                </a:solidFill>
              </a:rPr>
              <a:t>Spectator injury:  A 79-year-old female fell over a speed bump in school parking lot while attending a soccer game.  She later died of a heart attack caused by an infection from the injury.  The school district intended to have their full defense tendered through their indemnification agreement.  In mediation, the school district was ordered to pay $242,500 and a smaller amount was awarded to be paid by soccer league.</a:t>
            </a:r>
          </a:p>
        </p:txBody>
      </p:sp>
      <p:sp>
        <p:nvSpPr>
          <p:cNvPr id="4" name="Rectangle 3"/>
          <p:cNvSpPr/>
          <p:nvPr/>
        </p:nvSpPr>
        <p:spPr>
          <a:xfrm>
            <a:off x="4074459" y="4208929"/>
            <a:ext cx="4572000" cy="1569660"/>
          </a:xfrm>
          <a:prstGeom prst="rect">
            <a:avLst/>
          </a:prstGeom>
        </p:spPr>
        <p:txBody>
          <a:bodyPr>
            <a:spAutoFit/>
          </a:bodyPr>
          <a:lstStyle/>
          <a:p>
            <a:pPr algn="r"/>
            <a:r>
              <a:rPr lang="en-US" sz="3200" b="1" dirty="0">
                <a:solidFill>
                  <a:srgbClr val="FFFF00"/>
                </a:solidFill>
              </a:rPr>
              <a:t>Loss amount: $  </a:t>
            </a:r>
            <a:r>
              <a:rPr lang="en-US" sz="3200" b="1" dirty="0" smtClean="0">
                <a:solidFill>
                  <a:srgbClr val="FFFF00"/>
                </a:solidFill>
              </a:rPr>
              <a:t>174,182</a:t>
            </a:r>
            <a:endParaRPr lang="en-US" sz="3200" b="1" dirty="0">
              <a:solidFill>
                <a:srgbClr val="FFFF00"/>
              </a:solidFill>
            </a:endParaRPr>
          </a:p>
          <a:p>
            <a:pPr algn="r"/>
            <a:r>
              <a:rPr lang="en-US" sz="3200" b="1" dirty="0">
                <a:solidFill>
                  <a:srgbClr val="FFFF00"/>
                </a:solidFill>
              </a:rPr>
              <a:t>Indemnity: </a:t>
            </a:r>
            <a:r>
              <a:rPr lang="en-US" sz="3200" b="1" dirty="0" smtClean="0">
                <a:solidFill>
                  <a:srgbClr val="FFFF00"/>
                </a:solidFill>
              </a:rPr>
              <a:t>$   82,500</a:t>
            </a:r>
            <a:endParaRPr lang="en-US" sz="3200" b="1" dirty="0">
              <a:solidFill>
                <a:srgbClr val="FFFF00"/>
              </a:solidFill>
            </a:endParaRPr>
          </a:p>
          <a:p>
            <a:pPr algn="r"/>
            <a:r>
              <a:rPr lang="en-US" sz="3200" b="1" dirty="0">
                <a:solidFill>
                  <a:srgbClr val="FFFF00"/>
                </a:solidFill>
              </a:rPr>
              <a:t>Expense: $ </a:t>
            </a:r>
            <a:r>
              <a:rPr lang="en-US" sz="3200" b="1" dirty="0" smtClean="0">
                <a:solidFill>
                  <a:srgbClr val="FFFF00"/>
                </a:solidFill>
              </a:rPr>
              <a:t>  91,682</a:t>
            </a:r>
            <a:endParaRPr lang="en-US" sz="3200" b="1" dirty="0">
              <a:solidFill>
                <a:srgbClr val="FFFF00"/>
              </a:solidFill>
            </a:endParaRPr>
          </a:p>
        </p:txBody>
      </p:sp>
    </p:spTree>
    <p:extLst>
      <p:ext uri="{BB962C8B-B14F-4D97-AF65-F5344CB8AC3E}">
        <p14:creationId xmlns:p14="http://schemas.microsoft.com/office/powerpoint/2010/main" val="18759562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Unexpected Claims</a:t>
            </a:r>
            <a:endParaRPr lang="en-US" sz="6600" b="1" dirty="0">
              <a:solidFill>
                <a:schemeClr val="bg1"/>
              </a:solidFill>
            </a:endParaRPr>
          </a:p>
        </p:txBody>
      </p:sp>
      <p:sp>
        <p:nvSpPr>
          <p:cNvPr id="3" name="Subtitle 2"/>
          <p:cNvSpPr>
            <a:spLocks noGrp="1"/>
          </p:cNvSpPr>
          <p:nvPr>
            <p:ph type="subTitle" idx="1"/>
          </p:nvPr>
        </p:nvSpPr>
        <p:spPr>
          <a:xfrm>
            <a:off x="304800" y="1905000"/>
            <a:ext cx="8763000" cy="4648200"/>
          </a:xfrm>
        </p:spPr>
        <p:txBody>
          <a:bodyPr>
            <a:normAutofit fontScale="55000" lnSpcReduction="20000"/>
          </a:bodyPr>
          <a:lstStyle/>
          <a:p>
            <a:r>
              <a:rPr lang="en-US" sz="6500" dirty="0" smtClean="0">
                <a:solidFill>
                  <a:srgbClr val="FFFF00"/>
                </a:solidFill>
              </a:rPr>
              <a:t>These Claims Continue</a:t>
            </a:r>
          </a:p>
          <a:p>
            <a:endParaRPr lang="en-US" sz="5100" dirty="0" smtClean="0">
              <a:solidFill>
                <a:schemeClr val="bg1"/>
              </a:solidFill>
            </a:endParaRPr>
          </a:p>
          <a:p>
            <a:pPr algn="l"/>
            <a:r>
              <a:rPr lang="en-US" sz="5100" dirty="0" smtClean="0">
                <a:solidFill>
                  <a:schemeClr val="bg1"/>
                </a:solidFill>
              </a:rPr>
              <a:t>Two bounce houses and one inflatable slide went airborne with a gust of wind at a tournament/festival.  Twelve players/spectators injured.</a:t>
            </a:r>
            <a:r>
              <a:rPr lang="en-US" sz="4600" dirty="0" smtClean="0">
                <a:solidFill>
                  <a:schemeClr val="bg1"/>
                </a:solidFill>
              </a:rPr>
              <a:t>  </a:t>
            </a:r>
          </a:p>
          <a:p>
            <a:pPr algn="l"/>
            <a:endParaRPr lang="en-US" sz="4600" dirty="0" smtClean="0">
              <a:solidFill>
                <a:schemeClr val="bg1"/>
              </a:solidFill>
            </a:endParaRPr>
          </a:p>
          <a:p>
            <a:pPr algn="l"/>
            <a:r>
              <a:rPr lang="en-US" sz="4600" dirty="0" smtClean="0">
                <a:solidFill>
                  <a:schemeClr val="bg1"/>
                </a:solidFill>
              </a:rPr>
              <a:t>Total Claim to Date:             $143,000</a:t>
            </a:r>
          </a:p>
          <a:p>
            <a:pPr algn="l"/>
            <a:r>
              <a:rPr lang="en-US" sz="4600" dirty="0" smtClean="0">
                <a:solidFill>
                  <a:schemeClr val="bg1"/>
                </a:solidFill>
              </a:rPr>
              <a:t>Indemnity Paid/Reserved:  $112,000</a:t>
            </a:r>
          </a:p>
          <a:p>
            <a:pPr algn="l"/>
            <a:r>
              <a:rPr lang="en-US" sz="4600" dirty="0" smtClean="0">
                <a:solidFill>
                  <a:schemeClr val="bg1"/>
                </a:solidFill>
              </a:rPr>
              <a:t>Expense Paid:                        $  93,000</a:t>
            </a:r>
          </a:p>
          <a:p>
            <a:pPr algn="l"/>
            <a:endParaRPr lang="en-US" sz="4600" dirty="0">
              <a:solidFill>
                <a:schemeClr val="bg1"/>
              </a:solidFill>
            </a:endParaRPr>
          </a:p>
          <a:p>
            <a:pPr algn="l"/>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1663246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a:bodyPr>
          <a:lstStyle/>
          <a:p>
            <a:r>
              <a:rPr lang="en-US" sz="5200" dirty="0" smtClean="0">
                <a:solidFill>
                  <a:schemeClr val="bg1"/>
                </a:solidFill>
              </a:rPr>
              <a:t>Preventing Unexpected Claims</a:t>
            </a:r>
          </a:p>
          <a:p>
            <a:pPr marL="571500" indent="-571500" algn="l">
              <a:buFont typeface="Arial" pitchFamily="34" charset="0"/>
              <a:buChar char="•"/>
            </a:pPr>
            <a:r>
              <a:rPr lang="en-US" sz="3900" dirty="0" smtClean="0">
                <a:solidFill>
                  <a:schemeClr val="bg1"/>
                </a:solidFill>
              </a:rPr>
              <a:t>When in doubt – get legal advice.</a:t>
            </a:r>
          </a:p>
          <a:p>
            <a:pPr marL="571500" indent="-571500" algn="l">
              <a:buFont typeface="Arial" pitchFamily="34" charset="0"/>
              <a:buChar char="•"/>
            </a:pPr>
            <a:r>
              <a:rPr lang="en-US" sz="3600" dirty="0" smtClean="0">
                <a:solidFill>
                  <a:srgbClr val="FFFF00"/>
                </a:solidFill>
              </a:rPr>
              <a:t>Know your vendors.  If possible, be named as their additional insured.</a:t>
            </a:r>
          </a:p>
          <a:p>
            <a:pPr marL="571500" indent="-571500" algn="l">
              <a:buFont typeface="Arial" pitchFamily="34" charset="0"/>
              <a:buChar char="•"/>
            </a:pPr>
            <a:r>
              <a:rPr lang="en-US" sz="3600" dirty="0" smtClean="0">
                <a:solidFill>
                  <a:schemeClr val="bg1"/>
                </a:solidFill>
              </a:rPr>
              <a:t>Take precautions.  Do research.  Dot your I’s.  Cross your T’s.  </a:t>
            </a:r>
            <a:r>
              <a:rPr lang="en-US" sz="3600" dirty="0" smtClean="0">
                <a:solidFill>
                  <a:srgbClr val="FFFF00"/>
                </a:solidFill>
              </a:rPr>
              <a:t>Cross your fingers.</a:t>
            </a:r>
            <a:r>
              <a:rPr lang="en-US" sz="3600" dirty="0" smtClean="0">
                <a:solidFill>
                  <a:schemeClr val="bg1"/>
                </a:solidFill>
              </a:rPr>
              <a:t> </a:t>
            </a:r>
          </a:p>
          <a:p>
            <a:pPr algn="l"/>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16957214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p>
            <a:r>
              <a:rPr lang="en-US" sz="5400" b="1" dirty="0" smtClean="0">
                <a:solidFill>
                  <a:schemeClr val="bg1"/>
                </a:solidFill>
              </a:rPr>
              <a:t>The Cost of Insurance</a:t>
            </a:r>
            <a:endParaRPr lang="en-US" sz="5400" b="1" dirty="0">
              <a:solidFill>
                <a:schemeClr val="bg1"/>
              </a:solidFill>
            </a:endParaRPr>
          </a:p>
        </p:txBody>
      </p:sp>
      <p:sp>
        <p:nvSpPr>
          <p:cNvPr id="3" name="Subtitle 2"/>
          <p:cNvSpPr>
            <a:spLocks noGrp="1"/>
          </p:cNvSpPr>
          <p:nvPr>
            <p:ph type="subTitle" idx="1"/>
          </p:nvPr>
        </p:nvSpPr>
        <p:spPr>
          <a:xfrm>
            <a:off x="152400" y="3352800"/>
            <a:ext cx="8763000" cy="1752600"/>
          </a:xfrm>
        </p:spPr>
        <p:txBody>
          <a:bodyPr>
            <a:normAutofit/>
          </a:bodyPr>
          <a:lstStyle/>
          <a:p>
            <a:r>
              <a:rPr lang="en-US" sz="5400" b="1" dirty="0" smtClean="0">
                <a:solidFill>
                  <a:schemeClr val="bg1"/>
                </a:solidFill>
              </a:rPr>
              <a:t>Now and in the Future?</a:t>
            </a:r>
            <a:endParaRPr lang="en-US" sz="5400" b="1" dirty="0">
              <a:solidFill>
                <a:schemeClr val="bg1"/>
              </a:solidFill>
            </a:endParaRPr>
          </a:p>
        </p:txBody>
      </p:sp>
    </p:spTree>
    <p:extLst>
      <p:ext uri="{BB962C8B-B14F-4D97-AF65-F5344CB8AC3E}">
        <p14:creationId xmlns:p14="http://schemas.microsoft.com/office/powerpoint/2010/main" val="4159505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fontScale="90000"/>
          </a:bodyPr>
          <a:lstStyle/>
          <a:p>
            <a:r>
              <a:rPr lang="en-US" sz="6600" b="1" dirty="0" smtClean="0">
                <a:solidFill>
                  <a:schemeClr val="bg1"/>
                </a:solidFill>
              </a:rPr>
              <a:t>Factors Effecting Your Insurance Rates Now</a:t>
            </a:r>
            <a:endParaRPr lang="en-US" sz="6600" b="1" dirty="0">
              <a:solidFill>
                <a:schemeClr val="bg1"/>
              </a:solidFill>
            </a:endParaRPr>
          </a:p>
        </p:txBody>
      </p:sp>
      <p:sp>
        <p:nvSpPr>
          <p:cNvPr id="3" name="Subtitle 2"/>
          <p:cNvSpPr>
            <a:spLocks noGrp="1"/>
          </p:cNvSpPr>
          <p:nvPr>
            <p:ph type="subTitle" idx="1"/>
          </p:nvPr>
        </p:nvSpPr>
        <p:spPr>
          <a:xfrm>
            <a:off x="228600" y="2057400"/>
            <a:ext cx="8763000" cy="4648200"/>
          </a:xfrm>
        </p:spPr>
        <p:txBody>
          <a:bodyPr>
            <a:normAutofit/>
          </a:bodyPr>
          <a:lstStyle/>
          <a:p>
            <a:pPr marL="571500" indent="-571500" algn="l">
              <a:buFont typeface="Arial" pitchFamily="34" charset="0"/>
              <a:buChar char="•"/>
            </a:pPr>
            <a:r>
              <a:rPr lang="en-US" sz="3900" dirty="0" smtClean="0">
                <a:solidFill>
                  <a:schemeClr val="bg1"/>
                </a:solidFill>
              </a:rPr>
              <a:t>Liability insurance rates are actually down an average of 40% from 2006.</a:t>
            </a:r>
          </a:p>
          <a:p>
            <a:pPr marL="1028700" lvl="1" indent="-571500" algn="l">
              <a:buFont typeface="Arial" pitchFamily="34" charset="0"/>
              <a:buChar char="•"/>
            </a:pPr>
            <a:r>
              <a:rPr lang="en-US" sz="3500" dirty="0" smtClean="0">
                <a:solidFill>
                  <a:srgbClr val="FFFF00"/>
                </a:solidFill>
              </a:rPr>
              <a:t>This reflects a “soft market”.</a:t>
            </a:r>
          </a:p>
          <a:p>
            <a:pPr marL="1028700" lvl="1" indent="-571500" algn="l">
              <a:buFont typeface="Arial" pitchFamily="34" charset="0"/>
              <a:buChar char="•"/>
            </a:pPr>
            <a:r>
              <a:rPr lang="en-US" sz="3500" dirty="0" smtClean="0">
                <a:solidFill>
                  <a:schemeClr val="bg1"/>
                </a:solidFill>
              </a:rPr>
              <a:t>However, moderate price increases are now being implemented and will like continue in 2013-14.</a:t>
            </a:r>
          </a:p>
          <a:p>
            <a:pPr algn="l"/>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2019742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fontScale="90000"/>
          </a:bodyPr>
          <a:lstStyle/>
          <a:p>
            <a:r>
              <a:rPr lang="en-US" sz="6600" b="1" dirty="0" smtClean="0">
                <a:solidFill>
                  <a:schemeClr val="bg1"/>
                </a:solidFill>
              </a:rPr>
              <a:t>Looking at It Another Way</a:t>
            </a:r>
            <a:endParaRPr lang="en-US" sz="6600" b="1" dirty="0">
              <a:solidFill>
                <a:schemeClr val="bg1"/>
              </a:solidFill>
            </a:endParaRPr>
          </a:p>
        </p:txBody>
      </p:sp>
      <p:sp>
        <p:nvSpPr>
          <p:cNvPr id="3" name="Subtitle 2"/>
          <p:cNvSpPr>
            <a:spLocks noGrp="1"/>
          </p:cNvSpPr>
          <p:nvPr>
            <p:ph type="subTitle" idx="1"/>
          </p:nvPr>
        </p:nvSpPr>
        <p:spPr>
          <a:xfrm>
            <a:off x="609600" y="1905000"/>
            <a:ext cx="8534400" cy="4114800"/>
          </a:xfrm>
        </p:spPr>
        <p:txBody>
          <a:bodyPr>
            <a:normAutofit/>
          </a:bodyPr>
          <a:lstStyle/>
          <a:p>
            <a:pPr marL="457200" indent="-457200" algn="l">
              <a:buFont typeface="Arial" pitchFamily="34" charset="0"/>
              <a:buChar char="•"/>
            </a:pPr>
            <a:r>
              <a:rPr lang="en-US" sz="3600" dirty="0" smtClean="0">
                <a:solidFill>
                  <a:schemeClr val="bg1"/>
                </a:solidFill>
              </a:rPr>
              <a:t>Fractures account for 35% of Claims</a:t>
            </a:r>
          </a:p>
          <a:p>
            <a:pPr marL="914400" lvl="1" indent="-457200" algn="l">
              <a:buFont typeface="Arial" pitchFamily="34" charset="0"/>
              <a:buChar char="•"/>
            </a:pPr>
            <a:r>
              <a:rPr lang="en-US" sz="3200" dirty="0" smtClean="0">
                <a:solidFill>
                  <a:srgbClr val="FFFF00"/>
                </a:solidFill>
              </a:rPr>
              <a:t>And, 30% of Total Amounts Paid</a:t>
            </a:r>
          </a:p>
          <a:p>
            <a:pPr marL="457200" indent="-457200" algn="l">
              <a:buFont typeface="Arial" pitchFamily="34" charset="0"/>
              <a:buChar char="•"/>
            </a:pPr>
            <a:r>
              <a:rPr lang="en-US" sz="3600" dirty="0" smtClean="0">
                <a:solidFill>
                  <a:schemeClr val="bg1"/>
                </a:solidFill>
              </a:rPr>
              <a:t>Sprains/strains account for 23% of Claims</a:t>
            </a:r>
          </a:p>
          <a:p>
            <a:pPr marL="914400" lvl="1" indent="-457200" algn="l">
              <a:buFont typeface="Arial" pitchFamily="34" charset="0"/>
              <a:buChar char="•"/>
            </a:pPr>
            <a:r>
              <a:rPr lang="en-US" sz="3200" dirty="0" smtClean="0">
                <a:solidFill>
                  <a:srgbClr val="FFFF00"/>
                </a:solidFill>
              </a:rPr>
              <a:t>And, 19% of Total Amounts Paid</a:t>
            </a:r>
          </a:p>
          <a:p>
            <a:pPr marL="457200" indent="-457200" algn="l">
              <a:buFont typeface="Arial" pitchFamily="34" charset="0"/>
              <a:buChar char="•"/>
            </a:pPr>
            <a:r>
              <a:rPr lang="en-US" sz="3600" dirty="0" smtClean="0">
                <a:solidFill>
                  <a:schemeClr val="bg1"/>
                </a:solidFill>
              </a:rPr>
              <a:t>ACL injuries account for 12% of the Claims</a:t>
            </a:r>
          </a:p>
          <a:p>
            <a:pPr marL="914400" lvl="1" indent="-457200" algn="l">
              <a:buFont typeface="Arial" pitchFamily="34" charset="0"/>
              <a:buChar char="•"/>
            </a:pPr>
            <a:r>
              <a:rPr lang="en-US" sz="3200" dirty="0" smtClean="0">
                <a:solidFill>
                  <a:srgbClr val="FFFF00"/>
                </a:solidFill>
              </a:rPr>
              <a:t>And, 22% of Total Amounts Paid</a:t>
            </a:r>
            <a:endParaRPr lang="en-US" sz="3200" dirty="0">
              <a:solidFill>
                <a:srgbClr val="FFFF00"/>
              </a:solidFill>
            </a:endParaRPr>
          </a:p>
        </p:txBody>
      </p:sp>
    </p:spTree>
    <p:extLst>
      <p:ext uri="{BB962C8B-B14F-4D97-AF65-F5344CB8AC3E}">
        <p14:creationId xmlns:p14="http://schemas.microsoft.com/office/powerpoint/2010/main" val="8860716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fontScale="90000"/>
          </a:bodyPr>
          <a:lstStyle/>
          <a:p>
            <a:r>
              <a:rPr lang="en-US" sz="6600" b="1" dirty="0" smtClean="0">
                <a:solidFill>
                  <a:schemeClr val="bg1"/>
                </a:solidFill>
              </a:rPr>
              <a:t>Factors Effecting Your Insurance Rates Now</a:t>
            </a:r>
            <a:endParaRPr lang="en-US" sz="6600" b="1" dirty="0">
              <a:solidFill>
                <a:schemeClr val="bg1"/>
              </a:solidFill>
            </a:endParaRPr>
          </a:p>
        </p:txBody>
      </p:sp>
      <p:sp>
        <p:nvSpPr>
          <p:cNvPr id="3" name="Subtitle 2"/>
          <p:cNvSpPr>
            <a:spLocks noGrp="1"/>
          </p:cNvSpPr>
          <p:nvPr>
            <p:ph type="subTitle" idx="1"/>
          </p:nvPr>
        </p:nvSpPr>
        <p:spPr>
          <a:xfrm>
            <a:off x="228600" y="2057400"/>
            <a:ext cx="8763000" cy="4648200"/>
          </a:xfrm>
        </p:spPr>
        <p:txBody>
          <a:bodyPr>
            <a:normAutofit/>
          </a:bodyPr>
          <a:lstStyle/>
          <a:p>
            <a:pPr marL="571500" indent="-571500" algn="l">
              <a:buFont typeface="Arial" pitchFamily="34" charset="0"/>
              <a:buChar char="•"/>
            </a:pPr>
            <a:r>
              <a:rPr lang="en-US" sz="3900" dirty="0" smtClean="0">
                <a:solidFill>
                  <a:schemeClr val="bg1"/>
                </a:solidFill>
              </a:rPr>
              <a:t>The reduction in Liability cannot offset the increase in Medical Insurance</a:t>
            </a:r>
          </a:p>
          <a:p>
            <a:pPr marL="1028700" lvl="1" indent="-571500" algn="l">
              <a:buFont typeface="Arial" pitchFamily="34" charset="0"/>
              <a:buChar char="•"/>
            </a:pPr>
            <a:r>
              <a:rPr lang="en-US" sz="3500" dirty="0" smtClean="0">
                <a:solidFill>
                  <a:srgbClr val="FFFF00"/>
                </a:solidFill>
              </a:rPr>
              <a:t>Medical costs are rising an average of 10% annually.</a:t>
            </a:r>
          </a:p>
          <a:p>
            <a:pPr marL="1028700" lvl="1" indent="-571500" algn="l">
              <a:buFont typeface="Arial" pitchFamily="34" charset="0"/>
              <a:buChar char="•"/>
            </a:pPr>
            <a:r>
              <a:rPr lang="en-US" sz="3500" dirty="0" smtClean="0">
                <a:solidFill>
                  <a:schemeClr val="bg1"/>
                </a:solidFill>
              </a:rPr>
              <a:t>Treatment may be more complicated and more expensive.</a:t>
            </a:r>
          </a:p>
          <a:p>
            <a:pPr algn="l"/>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20818314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fontScale="90000"/>
          </a:bodyPr>
          <a:lstStyle/>
          <a:p>
            <a:r>
              <a:rPr lang="en-US" sz="6600" b="1" dirty="0" smtClean="0">
                <a:solidFill>
                  <a:schemeClr val="bg1"/>
                </a:solidFill>
              </a:rPr>
              <a:t>Factors Effecting Your Insurance Rates Now</a:t>
            </a:r>
            <a:endParaRPr lang="en-US" sz="6600" b="1" dirty="0">
              <a:solidFill>
                <a:schemeClr val="bg1"/>
              </a:solidFill>
            </a:endParaRPr>
          </a:p>
        </p:txBody>
      </p:sp>
      <p:sp>
        <p:nvSpPr>
          <p:cNvPr id="3" name="Subtitle 2"/>
          <p:cNvSpPr>
            <a:spLocks noGrp="1"/>
          </p:cNvSpPr>
          <p:nvPr>
            <p:ph type="subTitle" idx="1"/>
          </p:nvPr>
        </p:nvSpPr>
        <p:spPr>
          <a:xfrm>
            <a:off x="228600" y="2057400"/>
            <a:ext cx="8763000" cy="4648200"/>
          </a:xfrm>
        </p:spPr>
        <p:txBody>
          <a:bodyPr>
            <a:normAutofit/>
          </a:bodyPr>
          <a:lstStyle/>
          <a:p>
            <a:pPr marL="571500" indent="-571500" algn="l">
              <a:buFont typeface="Arial" pitchFamily="34" charset="0"/>
              <a:buChar char="•"/>
            </a:pPr>
            <a:r>
              <a:rPr lang="en-US" sz="3900" dirty="0" smtClean="0">
                <a:solidFill>
                  <a:schemeClr val="bg1"/>
                </a:solidFill>
              </a:rPr>
              <a:t>Claims have increased</a:t>
            </a:r>
          </a:p>
          <a:p>
            <a:pPr marL="1028700" lvl="1" indent="-571500" algn="l">
              <a:buFont typeface="Arial" pitchFamily="34" charset="0"/>
              <a:buChar char="•"/>
            </a:pPr>
            <a:r>
              <a:rPr lang="en-US" sz="3500" dirty="0" smtClean="0">
                <a:solidFill>
                  <a:srgbClr val="FFFF00"/>
                </a:solidFill>
              </a:rPr>
              <a:t>Claims presented without additional insurance (secondary becomes primary) have increased by 20% to 41% since 2008 and the economic downturn.</a:t>
            </a:r>
          </a:p>
          <a:p>
            <a:pPr marL="1028700" lvl="1" indent="-571500" algn="l">
              <a:buFont typeface="Arial" pitchFamily="34" charset="0"/>
              <a:buChar char="•"/>
            </a:pPr>
            <a:r>
              <a:rPr lang="en-US" sz="3500" dirty="0" smtClean="0">
                <a:solidFill>
                  <a:schemeClr val="bg1"/>
                </a:solidFill>
              </a:rPr>
              <a:t>Claim counts have increased in four out of the last five years.</a:t>
            </a:r>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33235809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fontScale="90000"/>
          </a:bodyPr>
          <a:lstStyle/>
          <a:p>
            <a:r>
              <a:rPr lang="en-US" sz="6600" b="1" dirty="0" smtClean="0">
                <a:solidFill>
                  <a:schemeClr val="bg1"/>
                </a:solidFill>
              </a:rPr>
              <a:t>Factors Effecting Your Insurance Rates Now</a:t>
            </a:r>
            <a:endParaRPr lang="en-US" sz="6600" b="1" dirty="0">
              <a:solidFill>
                <a:schemeClr val="bg1"/>
              </a:solidFill>
            </a:endParaRPr>
          </a:p>
        </p:txBody>
      </p:sp>
      <p:sp>
        <p:nvSpPr>
          <p:cNvPr id="3" name="Subtitle 2"/>
          <p:cNvSpPr>
            <a:spLocks noGrp="1"/>
          </p:cNvSpPr>
          <p:nvPr>
            <p:ph type="subTitle" idx="1"/>
          </p:nvPr>
        </p:nvSpPr>
        <p:spPr>
          <a:xfrm>
            <a:off x="228600" y="2057400"/>
            <a:ext cx="8763000" cy="4648200"/>
          </a:xfrm>
        </p:spPr>
        <p:txBody>
          <a:bodyPr>
            <a:normAutofit/>
          </a:bodyPr>
          <a:lstStyle/>
          <a:p>
            <a:pPr marL="571500" indent="-571500" algn="l">
              <a:buFont typeface="Arial" pitchFamily="34" charset="0"/>
              <a:buChar char="•"/>
            </a:pPr>
            <a:r>
              <a:rPr lang="en-US" sz="3900" dirty="0" smtClean="0">
                <a:solidFill>
                  <a:schemeClr val="bg1"/>
                </a:solidFill>
              </a:rPr>
              <a:t>Higher Primary Deductibles</a:t>
            </a:r>
          </a:p>
          <a:p>
            <a:pPr marL="1028700" lvl="1" indent="-571500" algn="l">
              <a:buFont typeface="Arial" pitchFamily="34" charset="0"/>
              <a:buChar char="•"/>
            </a:pPr>
            <a:r>
              <a:rPr lang="en-US" sz="3500" smtClean="0">
                <a:solidFill>
                  <a:srgbClr val="FFFF00"/>
                </a:solidFill>
              </a:rPr>
              <a:t>Employer-sponsored insurance </a:t>
            </a:r>
            <a:r>
              <a:rPr lang="en-US" sz="3500" dirty="0" smtClean="0">
                <a:solidFill>
                  <a:srgbClr val="FFFF00"/>
                </a:solidFill>
              </a:rPr>
              <a:t>plans may be offsetting their insurance increases with higher deductibles  -- which means your State Association is picking up a greater proportion of a claims “out of pocket” expenses.</a:t>
            </a:r>
          </a:p>
          <a:p>
            <a:pPr algn="l"/>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21844689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fontScale="90000"/>
          </a:bodyPr>
          <a:lstStyle/>
          <a:p>
            <a:r>
              <a:rPr lang="en-US" sz="6600" b="1" dirty="0" smtClean="0">
                <a:solidFill>
                  <a:schemeClr val="bg1"/>
                </a:solidFill>
              </a:rPr>
              <a:t>Factors Effecting Your Insurance Rates Now</a:t>
            </a:r>
            <a:endParaRPr lang="en-US" sz="6600" b="1" dirty="0">
              <a:solidFill>
                <a:schemeClr val="bg1"/>
              </a:solidFill>
            </a:endParaRPr>
          </a:p>
        </p:txBody>
      </p:sp>
      <p:sp>
        <p:nvSpPr>
          <p:cNvPr id="3" name="Subtitle 2"/>
          <p:cNvSpPr>
            <a:spLocks noGrp="1"/>
          </p:cNvSpPr>
          <p:nvPr>
            <p:ph type="subTitle" idx="1"/>
          </p:nvPr>
        </p:nvSpPr>
        <p:spPr>
          <a:xfrm>
            <a:off x="228600" y="2057400"/>
            <a:ext cx="8763000" cy="4648200"/>
          </a:xfrm>
        </p:spPr>
        <p:txBody>
          <a:bodyPr>
            <a:normAutofit/>
          </a:bodyPr>
          <a:lstStyle/>
          <a:p>
            <a:pPr marL="571500" indent="-571500" algn="l">
              <a:buFont typeface="Arial" pitchFamily="34" charset="0"/>
              <a:buChar char="•"/>
            </a:pPr>
            <a:r>
              <a:rPr lang="en-US" sz="3900" dirty="0" smtClean="0">
                <a:solidFill>
                  <a:schemeClr val="bg1"/>
                </a:solidFill>
              </a:rPr>
              <a:t>Interest Rates are Down</a:t>
            </a:r>
          </a:p>
          <a:p>
            <a:pPr marL="1028700" lvl="1" indent="-571500" algn="l">
              <a:buFont typeface="Arial" pitchFamily="34" charset="0"/>
              <a:buChar char="•"/>
            </a:pPr>
            <a:r>
              <a:rPr lang="en-US" sz="3500" dirty="0" smtClean="0">
                <a:solidFill>
                  <a:srgbClr val="FFFF00"/>
                </a:solidFill>
              </a:rPr>
              <a:t>“Positive” price adjustments are being driven by an inadequate rate of return on insurance company’s capital in the current low interest rate environment.</a:t>
            </a:r>
          </a:p>
          <a:p>
            <a:pPr algn="l"/>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20665755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lnSpcReduction="10000"/>
          </a:bodyPr>
          <a:lstStyle/>
          <a:p>
            <a:r>
              <a:rPr lang="en-US" sz="4800" dirty="0" smtClean="0">
                <a:solidFill>
                  <a:schemeClr val="bg1"/>
                </a:solidFill>
              </a:rPr>
              <a:t>How States are Handling Increases</a:t>
            </a:r>
          </a:p>
          <a:p>
            <a:endParaRPr lang="en-US" sz="1200" dirty="0" smtClean="0">
              <a:solidFill>
                <a:schemeClr val="bg1"/>
              </a:solidFill>
            </a:endParaRPr>
          </a:p>
          <a:p>
            <a:pPr marL="571500" indent="-571500" algn="l">
              <a:buFont typeface="Arial" pitchFamily="34" charset="0"/>
              <a:buChar char="•"/>
            </a:pPr>
            <a:r>
              <a:rPr lang="en-US" sz="3900" dirty="0" smtClean="0">
                <a:solidFill>
                  <a:srgbClr val="FFFF00"/>
                </a:solidFill>
              </a:rPr>
              <a:t>Higher-per-claim deductibles</a:t>
            </a:r>
          </a:p>
          <a:p>
            <a:pPr marL="571500" indent="-571500" algn="l">
              <a:buFont typeface="Arial" pitchFamily="34" charset="0"/>
              <a:buChar char="•"/>
            </a:pPr>
            <a:endParaRPr lang="en-US" sz="1200" dirty="0" smtClean="0">
              <a:solidFill>
                <a:schemeClr val="bg1"/>
              </a:solidFill>
            </a:endParaRPr>
          </a:p>
          <a:p>
            <a:pPr marL="571500" indent="-571500" algn="l">
              <a:buFont typeface="Arial" pitchFamily="34" charset="0"/>
              <a:buChar char="•"/>
            </a:pPr>
            <a:r>
              <a:rPr lang="en-US" sz="3600" dirty="0" smtClean="0">
                <a:solidFill>
                  <a:schemeClr val="bg1"/>
                </a:solidFill>
              </a:rPr>
              <a:t>Co-Insurance and/or high-limit, self-insured (aggregate) deductibles.</a:t>
            </a:r>
          </a:p>
          <a:p>
            <a:pPr marL="571500" indent="-571500" algn="l">
              <a:buFont typeface="Arial" pitchFamily="34" charset="0"/>
              <a:buChar char="•"/>
            </a:pPr>
            <a:endParaRPr lang="en-US" sz="2400" dirty="0" smtClean="0">
              <a:solidFill>
                <a:schemeClr val="bg1"/>
              </a:solidFill>
            </a:endParaRPr>
          </a:p>
          <a:p>
            <a:r>
              <a:rPr lang="en-US" sz="3600" dirty="0" smtClean="0">
                <a:solidFill>
                  <a:srgbClr val="FFFF00"/>
                </a:solidFill>
              </a:rPr>
              <a:t>2013 Does Not Indicate Relief on Accident</a:t>
            </a:r>
          </a:p>
          <a:p>
            <a:r>
              <a:rPr lang="en-US" sz="3600" dirty="0" smtClean="0">
                <a:solidFill>
                  <a:srgbClr val="FFFF00"/>
                </a:solidFill>
              </a:rPr>
              <a:t>Claims and Their Impact on Rates</a:t>
            </a:r>
          </a:p>
          <a:p>
            <a:pPr algn="l"/>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32299833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fontScale="90000"/>
          </a:bodyPr>
          <a:lstStyle/>
          <a:p>
            <a:r>
              <a:rPr lang="en-US" sz="6600" b="1" dirty="0" smtClean="0">
                <a:solidFill>
                  <a:schemeClr val="bg1"/>
                </a:solidFill>
              </a:rPr>
              <a:t>Factors Effecting Your Future Insurance Rates</a:t>
            </a:r>
            <a:endParaRPr lang="en-US" sz="6600" b="1" dirty="0">
              <a:solidFill>
                <a:schemeClr val="bg1"/>
              </a:solidFill>
            </a:endParaRPr>
          </a:p>
        </p:txBody>
      </p:sp>
      <p:sp>
        <p:nvSpPr>
          <p:cNvPr id="3" name="Subtitle 2"/>
          <p:cNvSpPr>
            <a:spLocks noGrp="1"/>
          </p:cNvSpPr>
          <p:nvPr>
            <p:ph type="subTitle" idx="1"/>
          </p:nvPr>
        </p:nvSpPr>
        <p:spPr>
          <a:xfrm>
            <a:off x="228600" y="2057400"/>
            <a:ext cx="8763000" cy="4648200"/>
          </a:xfrm>
        </p:spPr>
        <p:txBody>
          <a:bodyPr>
            <a:normAutofit/>
          </a:bodyPr>
          <a:lstStyle/>
          <a:p>
            <a:pPr marL="571500" indent="-571500" algn="l">
              <a:buFont typeface="Arial" pitchFamily="34" charset="0"/>
              <a:buChar char="•"/>
            </a:pPr>
            <a:r>
              <a:rPr lang="en-US" sz="3900" dirty="0" smtClean="0">
                <a:solidFill>
                  <a:schemeClr val="bg1"/>
                </a:solidFill>
              </a:rPr>
              <a:t>PPACA Healthcare Legislation (</a:t>
            </a:r>
            <a:r>
              <a:rPr lang="en-US" sz="3900" dirty="0" err="1" smtClean="0">
                <a:solidFill>
                  <a:schemeClr val="bg1"/>
                </a:solidFill>
              </a:rPr>
              <a:t>Obamacare</a:t>
            </a:r>
            <a:r>
              <a:rPr lang="en-US" sz="3900" dirty="0" smtClean="0">
                <a:solidFill>
                  <a:schemeClr val="bg1"/>
                </a:solidFill>
              </a:rPr>
              <a:t>)</a:t>
            </a:r>
          </a:p>
          <a:p>
            <a:pPr marL="1028700" lvl="1" indent="-571500" algn="l">
              <a:buFont typeface="Arial" pitchFamily="34" charset="0"/>
              <a:buChar char="•"/>
            </a:pPr>
            <a:r>
              <a:rPr lang="en-US" sz="3500" dirty="0" smtClean="0">
                <a:solidFill>
                  <a:srgbClr val="FFFF00"/>
                </a:solidFill>
              </a:rPr>
              <a:t>Possible relief in 2014 by creating more families with primary insurance.</a:t>
            </a:r>
          </a:p>
          <a:p>
            <a:pPr marL="1028700" lvl="1" indent="-571500" algn="l">
              <a:buFont typeface="Arial" pitchFamily="34" charset="0"/>
              <a:buChar char="•"/>
            </a:pPr>
            <a:r>
              <a:rPr lang="en-US" sz="3500" dirty="0" smtClean="0">
                <a:solidFill>
                  <a:schemeClr val="bg1"/>
                </a:solidFill>
              </a:rPr>
              <a:t>Could stabilize pricing due to insurance mandate and implementation of state insurance exchanges.</a:t>
            </a:r>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38527989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fontScale="90000"/>
          </a:bodyPr>
          <a:lstStyle/>
          <a:p>
            <a:r>
              <a:rPr lang="en-US" sz="6600" b="1" dirty="0" smtClean="0">
                <a:solidFill>
                  <a:schemeClr val="bg1"/>
                </a:solidFill>
              </a:rPr>
              <a:t>Factors Effecting Your Future Insurance Rates</a:t>
            </a:r>
            <a:endParaRPr lang="en-US" sz="6600" b="1" dirty="0">
              <a:solidFill>
                <a:schemeClr val="bg1"/>
              </a:solidFill>
            </a:endParaRPr>
          </a:p>
        </p:txBody>
      </p:sp>
      <p:sp>
        <p:nvSpPr>
          <p:cNvPr id="3" name="Subtitle 2"/>
          <p:cNvSpPr>
            <a:spLocks noGrp="1"/>
          </p:cNvSpPr>
          <p:nvPr>
            <p:ph type="subTitle" idx="1"/>
          </p:nvPr>
        </p:nvSpPr>
        <p:spPr>
          <a:xfrm>
            <a:off x="228600" y="2057400"/>
            <a:ext cx="8763000" cy="4648200"/>
          </a:xfrm>
        </p:spPr>
        <p:txBody>
          <a:bodyPr>
            <a:normAutofit/>
          </a:bodyPr>
          <a:lstStyle/>
          <a:p>
            <a:pPr marL="571500" indent="-571500" algn="l">
              <a:buFont typeface="Arial" pitchFamily="34" charset="0"/>
              <a:buChar char="•"/>
            </a:pPr>
            <a:r>
              <a:rPr lang="en-US" sz="3900" dirty="0" smtClean="0">
                <a:solidFill>
                  <a:schemeClr val="bg1"/>
                </a:solidFill>
              </a:rPr>
              <a:t>PPACA Healthcare Legislation (</a:t>
            </a:r>
            <a:r>
              <a:rPr lang="en-US" sz="3900" dirty="0" err="1" smtClean="0">
                <a:solidFill>
                  <a:schemeClr val="bg1"/>
                </a:solidFill>
              </a:rPr>
              <a:t>Obamacare</a:t>
            </a:r>
            <a:r>
              <a:rPr lang="en-US" sz="3900" dirty="0" smtClean="0">
                <a:solidFill>
                  <a:schemeClr val="bg1"/>
                </a:solidFill>
              </a:rPr>
              <a:t>)</a:t>
            </a:r>
          </a:p>
          <a:p>
            <a:pPr marL="1028700" lvl="1" indent="-571500" algn="l">
              <a:buFont typeface="Arial" pitchFamily="34" charset="0"/>
              <a:buChar char="•"/>
            </a:pPr>
            <a:r>
              <a:rPr lang="en-US" sz="3500" dirty="0" smtClean="0">
                <a:solidFill>
                  <a:srgbClr val="FFFF00"/>
                </a:solidFill>
              </a:rPr>
              <a:t>Could mandate sports accident plans to pay on a primary basis before the national healthcare plan would pay.</a:t>
            </a:r>
            <a:endParaRPr lang="en-US" sz="3900" dirty="0" smtClean="0">
              <a:solidFill>
                <a:srgbClr val="FFFF00"/>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31982541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228600" y="1524000"/>
            <a:ext cx="8763000" cy="4648200"/>
          </a:xfrm>
        </p:spPr>
        <p:txBody>
          <a:bodyPr>
            <a:normAutofit/>
          </a:bodyPr>
          <a:lstStyle/>
          <a:p>
            <a:r>
              <a:rPr lang="en-US" sz="4800" dirty="0" smtClean="0">
                <a:solidFill>
                  <a:schemeClr val="bg1"/>
                </a:solidFill>
              </a:rPr>
              <a:t>We must all work to keep sports accident insurance affordable.</a:t>
            </a:r>
          </a:p>
          <a:p>
            <a:endParaRPr lang="en-US" sz="1200" dirty="0" smtClean="0">
              <a:solidFill>
                <a:schemeClr val="bg1"/>
              </a:solidFill>
            </a:endParaRPr>
          </a:p>
          <a:p>
            <a:pPr marL="571500" indent="-571500" algn="l">
              <a:buFont typeface="Arial" pitchFamily="34" charset="0"/>
              <a:buChar char="•"/>
            </a:pPr>
            <a:r>
              <a:rPr lang="en-US" sz="3900" dirty="0" smtClean="0">
                <a:solidFill>
                  <a:srgbClr val="FFFF00"/>
                </a:solidFill>
              </a:rPr>
              <a:t>Educate to reduce goal injuries.</a:t>
            </a:r>
          </a:p>
          <a:p>
            <a:pPr marL="571500" indent="-571500" algn="l">
              <a:buFont typeface="Arial" pitchFamily="34" charset="0"/>
              <a:buChar char="•"/>
            </a:pPr>
            <a:endParaRPr lang="en-US" sz="1200" dirty="0" smtClean="0">
              <a:solidFill>
                <a:schemeClr val="bg1"/>
              </a:solidFill>
            </a:endParaRPr>
          </a:p>
          <a:p>
            <a:pPr marL="571500" indent="-571500" algn="l">
              <a:buFont typeface="Arial" pitchFamily="34" charset="0"/>
              <a:buChar char="•"/>
            </a:pPr>
            <a:r>
              <a:rPr lang="en-US" sz="3600" dirty="0" smtClean="0">
                <a:solidFill>
                  <a:schemeClr val="bg1"/>
                </a:solidFill>
              </a:rPr>
              <a:t>Increase sexual abuse awareness to reduce sexual misconduct claims.</a:t>
            </a:r>
          </a:p>
          <a:p>
            <a:pPr algn="l"/>
            <a:endParaRPr lang="en-US" sz="3600" dirty="0" smtClean="0">
              <a:solidFill>
                <a:srgbClr val="FFFF00"/>
              </a:solidFill>
            </a:endParaRPr>
          </a:p>
          <a:p>
            <a:pPr algn="l"/>
            <a:endParaRPr lang="en-US" sz="3900"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10187133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1"/>
            <a:ext cx="8229600" cy="4876800"/>
          </a:xfrm>
        </p:spPr>
        <p:txBody>
          <a:bodyPr>
            <a:normAutofit/>
          </a:bodyPr>
          <a:lstStyle/>
          <a:p>
            <a:r>
              <a:rPr lang="en-US" dirty="0" smtClean="0">
                <a:solidFill>
                  <a:schemeClr val="bg1"/>
                </a:solidFill>
              </a:rPr>
              <a:t> Special thanks to Pullen Insurance and Bollinger Insurance Companies for their help in preparing this presentation and their on-going efforts as our partners in keeping insurance affordable for youth soccer and all youth sports.</a:t>
            </a:r>
            <a:endParaRPr lang="en-US" sz="2800" dirty="0">
              <a:solidFill>
                <a:schemeClr val="bg1"/>
              </a:solidFill>
            </a:endParaRPr>
          </a:p>
        </p:txBody>
      </p:sp>
    </p:spTree>
    <p:extLst>
      <p:ext uri="{BB962C8B-B14F-4D97-AF65-F5344CB8AC3E}">
        <p14:creationId xmlns:p14="http://schemas.microsoft.com/office/powerpoint/2010/main" val="2534355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fontScale="90000"/>
          </a:bodyPr>
          <a:lstStyle/>
          <a:p>
            <a:r>
              <a:rPr lang="en-US" sz="6600" b="1" dirty="0" smtClean="0">
                <a:solidFill>
                  <a:schemeClr val="bg1"/>
                </a:solidFill>
              </a:rPr>
              <a:t>Looking at It Another Way</a:t>
            </a:r>
            <a:endParaRPr lang="en-US" sz="6600" b="1" dirty="0">
              <a:solidFill>
                <a:schemeClr val="bg1"/>
              </a:solidFill>
            </a:endParaRPr>
          </a:p>
        </p:txBody>
      </p:sp>
      <p:sp>
        <p:nvSpPr>
          <p:cNvPr id="3" name="Subtitle 2"/>
          <p:cNvSpPr>
            <a:spLocks noGrp="1"/>
          </p:cNvSpPr>
          <p:nvPr>
            <p:ph type="subTitle" idx="1"/>
          </p:nvPr>
        </p:nvSpPr>
        <p:spPr>
          <a:xfrm>
            <a:off x="304800" y="1905000"/>
            <a:ext cx="8839200" cy="4114800"/>
          </a:xfrm>
        </p:spPr>
        <p:txBody>
          <a:bodyPr>
            <a:normAutofit/>
          </a:bodyPr>
          <a:lstStyle/>
          <a:p>
            <a:pPr algn="l"/>
            <a:r>
              <a:rPr lang="en-US" sz="4000" dirty="0" smtClean="0">
                <a:solidFill>
                  <a:schemeClr val="bg1"/>
                </a:solidFill>
              </a:rPr>
              <a:t>When combined, </a:t>
            </a:r>
            <a:r>
              <a:rPr lang="en-US" sz="4000" b="1" dirty="0" smtClean="0">
                <a:solidFill>
                  <a:schemeClr val="bg1"/>
                </a:solidFill>
              </a:rPr>
              <a:t>KNEE, LEG </a:t>
            </a:r>
            <a:r>
              <a:rPr lang="en-US" sz="4000" dirty="0" smtClean="0">
                <a:solidFill>
                  <a:schemeClr val="bg1"/>
                </a:solidFill>
              </a:rPr>
              <a:t>and</a:t>
            </a:r>
            <a:r>
              <a:rPr lang="en-US" sz="4000" b="1" dirty="0" smtClean="0">
                <a:solidFill>
                  <a:schemeClr val="bg1"/>
                </a:solidFill>
              </a:rPr>
              <a:t> ANKLE </a:t>
            </a:r>
            <a:r>
              <a:rPr lang="en-US" sz="4000" dirty="0" smtClean="0">
                <a:solidFill>
                  <a:schemeClr val="bg1"/>
                </a:solidFill>
              </a:rPr>
              <a:t>Injuries </a:t>
            </a:r>
            <a:r>
              <a:rPr lang="en-US" sz="4000" dirty="0" smtClean="0">
                <a:solidFill>
                  <a:schemeClr val="bg1"/>
                </a:solidFill>
              </a:rPr>
              <a:t>account for:</a:t>
            </a:r>
          </a:p>
          <a:p>
            <a:pPr algn="l"/>
            <a:endParaRPr lang="en-US" sz="1800" dirty="0" smtClean="0">
              <a:solidFill>
                <a:schemeClr val="bg1"/>
              </a:solidFill>
            </a:endParaRPr>
          </a:p>
          <a:p>
            <a:pPr marL="914400" lvl="1" indent="-457200" algn="l">
              <a:buFont typeface="Wingdings" pitchFamily="2" charset="2"/>
              <a:buChar char="§"/>
            </a:pPr>
            <a:r>
              <a:rPr lang="en-US" sz="3600" b="1" dirty="0" smtClean="0">
                <a:solidFill>
                  <a:srgbClr val="FFFF00"/>
                </a:solidFill>
              </a:rPr>
              <a:t>70%</a:t>
            </a:r>
            <a:r>
              <a:rPr lang="en-US" sz="3200" dirty="0" smtClean="0">
                <a:solidFill>
                  <a:schemeClr val="bg1"/>
                </a:solidFill>
              </a:rPr>
              <a:t> of all claims dollars</a:t>
            </a:r>
          </a:p>
          <a:p>
            <a:pPr marL="914400" lvl="1" indent="-457200" algn="l">
              <a:buFont typeface="Wingdings" pitchFamily="2" charset="2"/>
              <a:buChar char="§"/>
            </a:pPr>
            <a:endParaRPr lang="en-US" sz="1800" dirty="0" smtClean="0">
              <a:solidFill>
                <a:schemeClr val="bg1"/>
              </a:solidFill>
            </a:endParaRPr>
          </a:p>
          <a:p>
            <a:pPr marL="914400" lvl="1" indent="-457200" algn="l">
              <a:buFont typeface="Wingdings" pitchFamily="2" charset="2"/>
              <a:buChar char="§"/>
            </a:pPr>
            <a:r>
              <a:rPr lang="en-US" sz="3600" b="1" dirty="0" smtClean="0">
                <a:solidFill>
                  <a:srgbClr val="FFFF00"/>
                </a:solidFill>
              </a:rPr>
              <a:t>52%</a:t>
            </a:r>
            <a:r>
              <a:rPr lang="en-US" sz="3200" dirty="0" smtClean="0">
                <a:solidFill>
                  <a:schemeClr val="bg1"/>
                </a:solidFill>
              </a:rPr>
              <a:t> of all claims submitted </a:t>
            </a:r>
          </a:p>
          <a:p>
            <a:pPr algn="l"/>
            <a:endParaRPr lang="en-US" sz="3200" dirty="0">
              <a:solidFill>
                <a:schemeClr val="bg1"/>
              </a:solidFill>
            </a:endParaRPr>
          </a:p>
        </p:txBody>
      </p:sp>
    </p:spTree>
    <p:extLst>
      <p:ext uri="{BB962C8B-B14F-4D97-AF65-F5344CB8AC3E}">
        <p14:creationId xmlns:p14="http://schemas.microsoft.com/office/powerpoint/2010/main" val="4071643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fontScale="90000"/>
          </a:bodyPr>
          <a:lstStyle/>
          <a:p>
            <a:r>
              <a:rPr lang="en-US" sz="6600" b="1" dirty="0" smtClean="0">
                <a:solidFill>
                  <a:schemeClr val="bg1"/>
                </a:solidFill>
              </a:rPr>
              <a:t>Looking at It Another Way</a:t>
            </a:r>
            <a:endParaRPr lang="en-US" sz="6600" b="1" dirty="0">
              <a:solidFill>
                <a:schemeClr val="bg1"/>
              </a:solidFill>
            </a:endParaRPr>
          </a:p>
        </p:txBody>
      </p:sp>
      <p:sp>
        <p:nvSpPr>
          <p:cNvPr id="3" name="Subtitle 2"/>
          <p:cNvSpPr>
            <a:spLocks noGrp="1"/>
          </p:cNvSpPr>
          <p:nvPr>
            <p:ph type="subTitle" idx="1"/>
          </p:nvPr>
        </p:nvSpPr>
        <p:spPr>
          <a:xfrm>
            <a:off x="0" y="1905000"/>
            <a:ext cx="9144000" cy="4114800"/>
          </a:xfrm>
        </p:spPr>
        <p:txBody>
          <a:bodyPr>
            <a:normAutofit/>
          </a:bodyPr>
          <a:lstStyle/>
          <a:p>
            <a:pPr marL="457200" indent="-457200" algn="l">
              <a:buFont typeface="Arial" pitchFamily="34" charset="0"/>
              <a:buChar char="•"/>
            </a:pPr>
            <a:r>
              <a:rPr lang="en-US" sz="3200" dirty="0" smtClean="0">
                <a:solidFill>
                  <a:srgbClr val="FFFF00"/>
                </a:solidFill>
              </a:rPr>
              <a:t>65% of claims involving Sprains/Strains/ACL are attributed to femal</a:t>
            </a:r>
            <a:r>
              <a:rPr lang="en-US" dirty="0" smtClean="0">
                <a:solidFill>
                  <a:srgbClr val="FFFF00"/>
                </a:solidFill>
              </a:rPr>
              <a:t>e athletes.</a:t>
            </a:r>
          </a:p>
          <a:p>
            <a:pPr marL="914400" lvl="1" indent="-457200" algn="l">
              <a:buFont typeface="Arial" pitchFamily="34" charset="0"/>
              <a:buChar char="•"/>
            </a:pPr>
            <a:r>
              <a:rPr lang="en-US" dirty="0" smtClean="0">
                <a:solidFill>
                  <a:schemeClr val="bg1"/>
                </a:solidFill>
              </a:rPr>
              <a:t>53% of these claims occurred in the 12-15 age group with 37% in the 16-19 age group.</a:t>
            </a:r>
          </a:p>
          <a:p>
            <a:pPr marL="457200" indent="-457200" algn="l">
              <a:buFont typeface="Arial" pitchFamily="34" charset="0"/>
              <a:buChar char="•"/>
            </a:pPr>
            <a:r>
              <a:rPr lang="en-US" dirty="0" smtClean="0">
                <a:solidFill>
                  <a:srgbClr val="FFFF00"/>
                </a:solidFill>
              </a:rPr>
              <a:t>60% of claims involving fractures are attributed to male athletes.</a:t>
            </a:r>
          </a:p>
          <a:p>
            <a:pPr marL="914400" lvl="1" indent="-457200" algn="l">
              <a:buFont typeface="Arial" pitchFamily="34" charset="0"/>
              <a:buChar char="•"/>
            </a:pPr>
            <a:r>
              <a:rPr lang="en-US" dirty="0" smtClean="0">
                <a:solidFill>
                  <a:schemeClr val="bg1"/>
                </a:solidFill>
              </a:rPr>
              <a:t>24% of fractures occurred in the U12 age group, 57% in the 12-15 age group and 19% in the 16-19 age group.</a:t>
            </a:r>
          </a:p>
          <a:p>
            <a:pPr marL="457200" indent="-457200" algn="l">
              <a:buFont typeface="Arial" pitchFamily="34" charset="0"/>
              <a:buChar char="•"/>
            </a:pPr>
            <a:endParaRPr lang="en-US"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3545032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Head Injuries</a:t>
            </a:r>
            <a:endParaRPr lang="en-US" sz="6600" b="1" dirty="0">
              <a:solidFill>
                <a:schemeClr val="bg1"/>
              </a:solidFill>
            </a:endParaRPr>
          </a:p>
        </p:txBody>
      </p:sp>
      <p:sp>
        <p:nvSpPr>
          <p:cNvPr id="3" name="Subtitle 2"/>
          <p:cNvSpPr>
            <a:spLocks noGrp="1"/>
          </p:cNvSpPr>
          <p:nvPr>
            <p:ph type="subTitle" idx="1"/>
          </p:nvPr>
        </p:nvSpPr>
        <p:spPr>
          <a:xfrm>
            <a:off x="0" y="1905000"/>
            <a:ext cx="9144000" cy="4114800"/>
          </a:xfrm>
        </p:spPr>
        <p:txBody>
          <a:bodyPr>
            <a:normAutofit lnSpcReduction="10000"/>
          </a:bodyPr>
          <a:lstStyle/>
          <a:p>
            <a:pPr marL="457200" indent="-457200" algn="l">
              <a:buFont typeface="Arial" pitchFamily="34" charset="0"/>
              <a:buChar char="•"/>
            </a:pPr>
            <a:r>
              <a:rPr lang="en-US" sz="3200" dirty="0" smtClean="0">
                <a:solidFill>
                  <a:srgbClr val="FFFF00"/>
                </a:solidFill>
              </a:rPr>
              <a:t>We’re doing it right.</a:t>
            </a:r>
            <a:endParaRPr lang="en-US" dirty="0" smtClean="0">
              <a:solidFill>
                <a:srgbClr val="FFFF00"/>
              </a:solidFill>
            </a:endParaRPr>
          </a:p>
          <a:p>
            <a:pPr marL="914400" lvl="1" indent="-457200" algn="l">
              <a:buFont typeface="Arial" pitchFamily="34" charset="0"/>
              <a:buChar char="•"/>
            </a:pPr>
            <a:r>
              <a:rPr lang="en-US" dirty="0" smtClean="0">
                <a:solidFill>
                  <a:schemeClr val="bg1"/>
                </a:solidFill>
              </a:rPr>
              <a:t>Attention to concussions is getting youth players off the field and making sure they’re </a:t>
            </a:r>
            <a:r>
              <a:rPr lang="en-US" dirty="0" smtClean="0">
                <a:solidFill>
                  <a:schemeClr val="bg1"/>
                </a:solidFill>
              </a:rPr>
              <a:t>cleared to </a:t>
            </a:r>
            <a:r>
              <a:rPr lang="en-US" dirty="0" smtClean="0">
                <a:solidFill>
                  <a:schemeClr val="bg1"/>
                </a:solidFill>
              </a:rPr>
              <a:t>return.</a:t>
            </a:r>
          </a:p>
          <a:p>
            <a:pPr marL="457200" indent="-457200" algn="l">
              <a:buFont typeface="Arial" pitchFamily="34" charset="0"/>
              <a:buChar char="•"/>
            </a:pPr>
            <a:r>
              <a:rPr lang="en-US" dirty="0">
                <a:solidFill>
                  <a:srgbClr val="FFFF00"/>
                </a:solidFill>
              </a:rPr>
              <a:t>Head injuries are not making a major impact on our insurance </a:t>
            </a:r>
            <a:r>
              <a:rPr lang="en-US" dirty="0" smtClean="0">
                <a:solidFill>
                  <a:srgbClr val="FFFF00"/>
                </a:solidFill>
              </a:rPr>
              <a:t>rates.</a:t>
            </a:r>
            <a:endParaRPr lang="en-US" dirty="0">
              <a:solidFill>
                <a:srgbClr val="FFFF00"/>
              </a:solidFill>
            </a:endParaRPr>
          </a:p>
          <a:p>
            <a:pPr marL="914400" lvl="1" indent="-457200" algn="l">
              <a:buFont typeface="Arial" pitchFamily="34" charset="0"/>
              <a:buChar char="•"/>
            </a:pPr>
            <a:r>
              <a:rPr lang="en-US" dirty="0" smtClean="0">
                <a:solidFill>
                  <a:schemeClr val="bg1"/>
                </a:solidFill>
              </a:rPr>
              <a:t>In general, these are low cost claims.  The player sees a doctor, may have an X-ray, CT scan or MRI.  Once diagnosis is made, most likely treatment is rest until deemed medically ready to play.</a:t>
            </a:r>
          </a:p>
          <a:p>
            <a:pPr marL="457200" indent="-457200" algn="l">
              <a:buFont typeface="Arial" pitchFamily="34" charset="0"/>
              <a:buChar char="•"/>
            </a:pPr>
            <a:endParaRPr lang="en-US"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139314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470025"/>
          </a:xfrm>
        </p:spPr>
        <p:txBody>
          <a:bodyPr>
            <a:normAutofit/>
          </a:bodyPr>
          <a:lstStyle/>
          <a:p>
            <a:r>
              <a:rPr lang="en-US" sz="6600" b="1" dirty="0" smtClean="0">
                <a:solidFill>
                  <a:schemeClr val="bg1"/>
                </a:solidFill>
              </a:rPr>
              <a:t>Now, What Can We Do?</a:t>
            </a:r>
            <a:endParaRPr lang="en-US" sz="6600" b="1" dirty="0">
              <a:solidFill>
                <a:schemeClr val="bg1"/>
              </a:solidFill>
            </a:endParaRPr>
          </a:p>
        </p:txBody>
      </p:sp>
      <p:sp>
        <p:nvSpPr>
          <p:cNvPr id="3" name="Subtitle 2"/>
          <p:cNvSpPr>
            <a:spLocks noGrp="1"/>
          </p:cNvSpPr>
          <p:nvPr>
            <p:ph type="subTitle" idx="1"/>
          </p:nvPr>
        </p:nvSpPr>
        <p:spPr>
          <a:xfrm>
            <a:off x="0" y="1905000"/>
            <a:ext cx="9144000" cy="4114800"/>
          </a:xfrm>
        </p:spPr>
        <p:txBody>
          <a:bodyPr>
            <a:normAutofit/>
          </a:bodyPr>
          <a:lstStyle/>
          <a:p>
            <a:pPr marL="457200" indent="-457200" algn="l">
              <a:buFont typeface="Arial" pitchFamily="34" charset="0"/>
              <a:buChar char="•"/>
            </a:pPr>
            <a:r>
              <a:rPr lang="en-US" sz="3200" dirty="0" smtClean="0">
                <a:solidFill>
                  <a:srgbClr val="FFFF00"/>
                </a:solidFill>
              </a:rPr>
              <a:t>Promote proper stretching</a:t>
            </a:r>
          </a:p>
          <a:p>
            <a:pPr algn="l"/>
            <a:endParaRPr lang="en-US" sz="1100" dirty="0" smtClean="0">
              <a:solidFill>
                <a:srgbClr val="FFFF00"/>
              </a:solidFill>
            </a:endParaRPr>
          </a:p>
          <a:p>
            <a:pPr marL="457200" indent="-457200" algn="l">
              <a:buFont typeface="Arial" pitchFamily="34" charset="0"/>
              <a:buChar char="•"/>
            </a:pPr>
            <a:r>
              <a:rPr lang="en-US" dirty="0" smtClean="0">
                <a:solidFill>
                  <a:schemeClr val="bg1"/>
                </a:solidFill>
              </a:rPr>
              <a:t>Promote core, hamstring and quad strengthening for our female athletes</a:t>
            </a:r>
          </a:p>
          <a:p>
            <a:pPr marL="457200" indent="-457200" algn="l">
              <a:buFont typeface="Arial" pitchFamily="34" charset="0"/>
              <a:buChar char="•"/>
            </a:pPr>
            <a:endParaRPr lang="en-US" sz="1100" dirty="0" smtClean="0">
              <a:solidFill>
                <a:srgbClr val="FFFF00"/>
              </a:solidFill>
            </a:endParaRPr>
          </a:p>
          <a:p>
            <a:pPr marL="457200" indent="-457200" algn="l">
              <a:buFont typeface="Arial" pitchFamily="34" charset="0"/>
              <a:buChar char="•"/>
            </a:pPr>
            <a:r>
              <a:rPr lang="en-US" dirty="0" smtClean="0">
                <a:solidFill>
                  <a:srgbClr val="FFFF00"/>
                </a:solidFill>
              </a:rPr>
              <a:t>Promote agility drills</a:t>
            </a:r>
          </a:p>
          <a:p>
            <a:pPr marL="457200" indent="-457200" algn="l">
              <a:buFont typeface="Arial" pitchFamily="34" charset="0"/>
              <a:buChar char="•"/>
            </a:pPr>
            <a:endParaRPr lang="en-US" sz="1100" dirty="0" smtClean="0">
              <a:solidFill>
                <a:srgbClr val="FFFF00"/>
              </a:solidFill>
            </a:endParaRPr>
          </a:p>
          <a:p>
            <a:pPr marL="457200" indent="-457200" algn="l">
              <a:buFont typeface="Arial" pitchFamily="34" charset="0"/>
              <a:buChar char="•"/>
            </a:pPr>
            <a:r>
              <a:rPr lang="en-US" dirty="0" smtClean="0">
                <a:solidFill>
                  <a:schemeClr val="bg1"/>
                </a:solidFill>
              </a:rPr>
              <a:t>Pay attention to field conditions – including </a:t>
            </a:r>
          </a:p>
          <a:p>
            <a:pPr algn="l"/>
            <a:r>
              <a:rPr lang="en-US" dirty="0" smtClean="0">
                <a:solidFill>
                  <a:schemeClr val="bg1"/>
                </a:solidFill>
              </a:rPr>
              <a:t>     indoor facilities.</a:t>
            </a:r>
          </a:p>
          <a:p>
            <a:pPr marL="457200" indent="-457200" algn="l">
              <a:buFont typeface="Arial" pitchFamily="34" charset="0"/>
              <a:buChar char="•"/>
            </a:pPr>
            <a:endParaRPr lang="en-US" dirty="0" smtClean="0">
              <a:solidFill>
                <a:schemeClr val="bg1"/>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2311718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1446</TotalTime>
  <Words>3428</Words>
  <Application>Microsoft Office PowerPoint</Application>
  <PresentationFormat>On-screen Show (4:3)</PresentationFormat>
  <Paragraphs>444</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The Most Common,  The Most Expensive, The Most Unexpected INSURANCE CLAIMS and HOW TO PREVENT THEM</vt:lpstr>
      <vt:lpstr>The Most Common Insurance Claims</vt:lpstr>
      <vt:lpstr>THE TOP FIVE</vt:lpstr>
      <vt:lpstr>Looking at It Another Way</vt:lpstr>
      <vt:lpstr>Looking at It Another Way</vt:lpstr>
      <vt:lpstr>Looking at It Another Way</vt:lpstr>
      <vt:lpstr>Head Injuries</vt:lpstr>
      <vt:lpstr>Now, What Can We Do?</vt:lpstr>
      <vt:lpstr>Now, What Can We Do?</vt:lpstr>
      <vt:lpstr>Now, What Can We Do?</vt:lpstr>
      <vt:lpstr>Now, What Can We Do?</vt:lpstr>
      <vt:lpstr>The Most Expensive Insurance Claims</vt:lpstr>
      <vt:lpstr>Goal Post Injuries</vt:lpstr>
      <vt:lpstr>GOAL POST INJURIES</vt:lpstr>
      <vt:lpstr>GOAL POST INJURIES</vt:lpstr>
      <vt:lpstr>“It is astounding that soccer goal injuries continue to be the leading cause of high-limit claims.”  (Bollinger Insurance)</vt:lpstr>
      <vt:lpstr>“Unsecured portable goals…are ‘under the radar’ by sports underwriters.”  (Pullen Insurance)</vt:lpstr>
      <vt:lpstr>Now, What Can We Do?</vt:lpstr>
      <vt:lpstr>Now, What Can We Do?</vt:lpstr>
      <vt:lpstr>Now, What Can We Do?</vt:lpstr>
      <vt:lpstr>Now, What Can We Do?</vt:lpstr>
      <vt:lpstr>Now, What Can We Do?</vt:lpstr>
      <vt:lpstr>Now, What Can We Do?</vt:lpstr>
      <vt:lpstr>Now, What Can We Do?</vt:lpstr>
      <vt:lpstr>Now, What Can We Do?</vt:lpstr>
      <vt:lpstr>Now, What Can We Do?</vt:lpstr>
      <vt:lpstr>Goal Post Injuries</vt:lpstr>
      <vt:lpstr>Sexual Molestation</vt:lpstr>
      <vt:lpstr>SEXUAL MOLESTATION</vt:lpstr>
      <vt:lpstr>Now, What Can We Do?</vt:lpstr>
      <vt:lpstr>Now, What Can We Do?</vt:lpstr>
      <vt:lpstr>Now, What Can We Do?</vt:lpstr>
      <vt:lpstr>Now, What Can We Do?</vt:lpstr>
      <vt:lpstr>Now, What Can We Do?</vt:lpstr>
      <vt:lpstr> “Online predators know the ropes of their trade well and look for opportunities to strike their unsuspecting targets.”  (Internetsafetyrules.org)</vt:lpstr>
      <vt:lpstr>How Do We Do It?</vt:lpstr>
      <vt:lpstr>How Do We Do It?</vt:lpstr>
      <vt:lpstr>How Do We Do It?</vt:lpstr>
      <vt:lpstr>How Do We Do It?</vt:lpstr>
      <vt:lpstr> Remember -- anything posted online can be easily copied, easily shared, can be reposted to other sites and can be misconstrued.  And, it’s available forever.</vt:lpstr>
      <vt:lpstr>The Claims You Never Saw Coming </vt:lpstr>
      <vt:lpstr>PowerPoint Presentation</vt:lpstr>
      <vt:lpstr>PowerPoint Presentation</vt:lpstr>
      <vt:lpstr>PowerPoint Presentation</vt:lpstr>
      <vt:lpstr>Unexpected Claims</vt:lpstr>
      <vt:lpstr>Now, What Can We Do?</vt:lpstr>
      <vt:lpstr>The Cost of Insurance</vt:lpstr>
      <vt:lpstr>Factors Effecting Your Insurance Rates Now</vt:lpstr>
      <vt:lpstr>Factors Effecting Your Insurance Rates Now</vt:lpstr>
      <vt:lpstr>Factors Effecting Your Insurance Rates Now</vt:lpstr>
      <vt:lpstr>Factors Effecting Your Insurance Rates Now</vt:lpstr>
      <vt:lpstr>Factors Effecting Your Insurance Rates Now</vt:lpstr>
      <vt:lpstr>Now, What Can We Do?</vt:lpstr>
      <vt:lpstr>Factors Effecting Your Future Insurance Rates</vt:lpstr>
      <vt:lpstr>Factors Effecting Your Future Insurance Rates</vt:lpstr>
      <vt:lpstr>Now, What Can We Do?</vt:lpstr>
      <vt:lpstr> Special thanks to Pullen Insurance and Bollinger Insurance Companies for their help in preparing this presentation and their on-going efforts as our partners in keeping insurance affordable for youth soccer and all youth sports.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Moseley</dc:creator>
  <cp:lastModifiedBy>Patricia Dunham</cp:lastModifiedBy>
  <cp:revision>70</cp:revision>
  <dcterms:created xsi:type="dcterms:W3CDTF">2010-11-03T19:42:31Z</dcterms:created>
  <dcterms:modified xsi:type="dcterms:W3CDTF">2013-01-08T16:47:10Z</dcterms:modified>
</cp:coreProperties>
</file>