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264" r:id="rId3"/>
    <p:sldId id="259" r:id="rId4"/>
    <p:sldId id="329" r:id="rId5"/>
    <p:sldId id="299" r:id="rId6"/>
    <p:sldId id="364" r:id="rId7"/>
    <p:sldId id="300" r:id="rId8"/>
    <p:sldId id="367" r:id="rId9"/>
    <p:sldId id="369" r:id="rId10"/>
    <p:sldId id="313" r:id="rId11"/>
    <p:sldId id="368" r:id="rId12"/>
    <p:sldId id="302" r:id="rId13"/>
    <p:sldId id="370" r:id="rId14"/>
    <p:sldId id="365" r:id="rId15"/>
    <p:sldId id="323" r:id="rId16"/>
    <p:sldId id="373" r:id="rId17"/>
    <p:sldId id="312" r:id="rId18"/>
    <p:sldId id="379" r:id="rId19"/>
    <p:sldId id="304" r:id="rId20"/>
    <p:sldId id="315" r:id="rId21"/>
    <p:sldId id="316" r:id="rId22"/>
    <p:sldId id="371" r:id="rId23"/>
    <p:sldId id="306" r:id="rId24"/>
    <p:sldId id="307" r:id="rId25"/>
    <p:sldId id="308" r:id="rId26"/>
    <p:sldId id="309" r:id="rId27"/>
    <p:sldId id="310" r:id="rId28"/>
    <p:sldId id="311" r:id="rId29"/>
    <p:sldId id="381" r:id="rId30"/>
    <p:sldId id="378" r:id="rId31"/>
    <p:sldId id="318" r:id="rId32"/>
    <p:sldId id="319" r:id="rId33"/>
    <p:sldId id="314" r:id="rId34"/>
    <p:sldId id="375" r:id="rId35"/>
    <p:sldId id="376" r:id="rId36"/>
    <p:sldId id="320" r:id="rId37"/>
    <p:sldId id="374" r:id="rId38"/>
    <p:sldId id="377" r:id="rId39"/>
    <p:sldId id="321" r:id="rId40"/>
    <p:sldId id="269" r:id="rId41"/>
    <p:sldId id="274" r:id="rId42"/>
    <p:sldId id="283" r:id="rId43"/>
    <p:sldId id="294" r:id="rId44"/>
    <p:sldId id="261" r:id="rId45"/>
    <p:sldId id="382" r:id="rId46"/>
    <p:sldId id="336" r:id="rId47"/>
    <p:sldId id="338" r:id="rId48"/>
    <p:sldId id="340" r:id="rId49"/>
    <p:sldId id="322" r:id="rId50"/>
    <p:sldId id="278" r:id="rId51"/>
    <p:sldId id="380" r:id="rId52"/>
    <p:sldId id="286" r:id="rId53"/>
    <p:sldId id="262" r:id="rId54"/>
    <p:sldId id="271" r:id="rId55"/>
    <p:sldId id="263" r:id="rId5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1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596" autoAdjust="0"/>
    <p:restoredTop sz="90569" autoAdjust="0"/>
  </p:normalViewPr>
  <p:slideViewPr>
    <p:cSldViewPr>
      <p:cViewPr>
        <p:scale>
          <a:sx n="80" d="100"/>
          <a:sy n="80" d="100"/>
        </p:scale>
        <p:origin x="-840" y="342"/>
      </p:cViewPr>
      <p:guideLst>
        <p:guide orient="horz" pos="2160"/>
        <p:guide pos="2880"/>
      </p:guideLst>
    </p:cSldViewPr>
  </p:slideViewPr>
  <p:outlineViewPr>
    <p:cViewPr>
      <p:scale>
        <a:sx n="33" d="100"/>
        <a:sy n="33" d="100"/>
      </p:scale>
      <p:origin x="0" y="18642"/>
    </p:cViewPr>
  </p:outlineViewPr>
  <p:notesTextViewPr>
    <p:cViewPr>
      <p:scale>
        <a:sx n="100" d="100"/>
        <a:sy n="100" d="100"/>
      </p:scale>
      <p:origin x="0" y="0"/>
    </p:cViewPr>
  </p:notesTextViewPr>
  <p:sorterViewPr>
    <p:cViewPr>
      <p:scale>
        <a:sx n="110" d="100"/>
        <a:sy n="110" d="100"/>
      </p:scale>
      <p:origin x="0" y="5142"/>
    </p:cViewPr>
  </p:sorterViewPr>
  <p:notesViewPr>
    <p:cSldViewPr>
      <p:cViewPr varScale="1">
        <p:scale>
          <a:sx n="54" d="100"/>
          <a:sy n="54" d="100"/>
        </p:scale>
        <p:origin x="-2880" y="-10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6085AFD3-ECBB-4237-87A5-F424711CBA57}" type="datetimeFigureOut">
              <a:rPr lang="en-US" smtClean="0"/>
              <a:t>1/13/2017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05F7ACD6-1BAE-4273-A868-1C94668286CE}" type="slidenum">
              <a:rPr lang="en-US" smtClean="0"/>
              <a:t>‹#›</a:t>
            </a:fld>
            <a:endParaRPr lang="en-US"/>
          </a:p>
        </p:txBody>
      </p:sp>
    </p:spTree>
    <p:extLst>
      <p:ext uri="{BB962C8B-B14F-4D97-AF65-F5344CB8AC3E}">
        <p14:creationId xmlns:p14="http://schemas.microsoft.com/office/powerpoint/2010/main" val="1345466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8495A22-D621-4E97-BC58-8E56A529DA47}" type="datetimeFigureOut">
              <a:rPr lang="en-US" smtClean="0"/>
              <a:t>1/13/2017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172C093-3C78-41E0-AEFD-4EE28ACA7F19}" type="slidenum">
              <a:rPr lang="en-US" smtClean="0"/>
              <a:t>‹#›</a:t>
            </a:fld>
            <a:endParaRPr lang="en-US"/>
          </a:p>
        </p:txBody>
      </p:sp>
    </p:spTree>
    <p:extLst>
      <p:ext uri="{BB962C8B-B14F-4D97-AF65-F5344CB8AC3E}">
        <p14:creationId xmlns:p14="http://schemas.microsoft.com/office/powerpoint/2010/main" val="365302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Saturday 01/14/2017</a:t>
            </a:r>
            <a:r>
              <a:rPr lang="en-US" b="1" baseline="0" dirty="0" smtClean="0"/>
              <a:t> </a:t>
            </a:r>
            <a:r>
              <a:rPr lang="en-US" b="1" dirty="0" smtClean="0"/>
              <a:t>9:30 am - 10:30 am</a:t>
            </a:r>
          </a:p>
          <a:p>
            <a:endParaRPr lang="en-US" dirty="0"/>
          </a:p>
        </p:txBody>
      </p:sp>
      <p:sp>
        <p:nvSpPr>
          <p:cNvPr id="4" name="Slide Number Placeholder 3"/>
          <p:cNvSpPr>
            <a:spLocks noGrp="1"/>
          </p:cNvSpPr>
          <p:nvPr>
            <p:ph type="sldNum" sz="quarter" idx="10"/>
          </p:nvPr>
        </p:nvSpPr>
        <p:spPr/>
        <p:txBody>
          <a:bodyPr/>
          <a:lstStyle/>
          <a:p>
            <a:fld id="{C172C093-3C78-41E0-AEFD-4EE28ACA7F19}" type="slidenum">
              <a:rPr lang="en-US" smtClean="0"/>
              <a:t>1</a:t>
            </a:fld>
            <a:endParaRPr lang="en-US"/>
          </a:p>
        </p:txBody>
      </p:sp>
    </p:spTree>
    <p:extLst>
      <p:ext uri="{BB962C8B-B14F-4D97-AF65-F5344CB8AC3E}">
        <p14:creationId xmlns:p14="http://schemas.microsoft.com/office/powerpoint/2010/main" val="2425853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Audiences include sponsors, parents, grumpy</a:t>
            </a:r>
            <a:r>
              <a:rPr lang="en-US" baseline="0" dirty="0" smtClean="0"/>
              <a:t> board members, foundation granters, etc.</a:t>
            </a:r>
            <a:endParaRPr lang="en-US" dirty="0"/>
          </a:p>
        </p:txBody>
      </p:sp>
      <p:sp>
        <p:nvSpPr>
          <p:cNvPr id="4" name="Slide Number Placeholder 3"/>
          <p:cNvSpPr>
            <a:spLocks noGrp="1"/>
          </p:cNvSpPr>
          <p:nvPr>
            <p:ph type="sldNum" sz="quarter" idx="10"/>
          </p:nvPr>
        </p:nvSpPr>
        <p:spPr/>
        <p:txBody>
          <a:bodyPr/>
          <a:lstStyle/>
          <a:p>
            <a:fld id="{C172C093-3C78-41E0-AEFD-4EE28ACA7F19}" type="slidenum">
              <a:rPr lang="en-US" smtClean="0"/>
              <a:t>34</a:t>
            </a:fld>
            <a:endParaRPr lang="en-US"/>
          </a:p>
        </p:txBody>
      </p:sp>
    </p:spTree>
    <p:extLst>
      <p:ext uri="{BB962C8B-B14F-4D97-AF65-F5344CB8AC3E}">
        <p14:creationId xmlns:p14="http://schemas.microsoft.com/office/powerpoint/2010/main" val="1329058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Letter of Inquiry (LOI) - Preliminary Proposal - Letter of Application:  “Screening</a:t>
            </a:r>
            <a:r>
              <a:rPr lang="en-US" baseline="0" dirty="0" smtClean="0"/>
              <a:t> process”; saves both parties time, but needs to be well thought out.</a:t>
            </a:r>
            <a:endParaRPr lang="en-US" dirty="0" smtClean="0"/>
          </a:p>
          <a:p>
            <a:endParaRPr lang="en-US" dirty="0" smtClean="0"/>
          </a:p>
          <a:p>
            <a:r>
              <a:rPr lang="en-US" dirty="0" smtClean="0"/>
              <a:t>Request for Proposal (RFP)/Grant Application:</a:t>
            </a:r>
            <a:r>
              <a:rPr lang="en-US" baseline="0" dirty="0" smtClean="0"/>
              <a:t>  Most common type of application.</a:t>
            </a:r>
            <a:endParaRPr lang="en-US" dirty="0" smtClean="0"/>
          </a:p>
          <a:p>
            <a:endParaRPr lang="en-US" dirty="0" smtClean="0"/>
          </a:p>
          <a:p>
            <a:r>
              <a:rPr lang="en-US" dirty="0" smtClean="0"/>
              <a:t>Online screening system:  Need to be careful;</a:t>
            </a:r>
            <a:r>
              <a:rPr lang="en-US" baseline="0" dirty="0" smtClean="0"/>
              <a:t> try and Google actual application form </a:t>
            </a:r>
            <a:endParaRPr lang="en-US" dirty="0" smtClean="0"/>
          </a:p>
          <a:p>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41</a:t>
            </a:fld>
            <a:endParaRPr lang="en-US" dirty="0"/>
          </a:p>
        </p:txBody>
      </p:sp>
    </p:spTree>
    <p:extLst>
      <p:ext uri="{BB962C8B-B14F-4D97-AF65-F5344CB8AC3E}">
        <p14:creationId xmlns:p14="http://schemas.microsoft.com/office/powerpoint/2010/main" val="158256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Bank as an example</a:t>
            </a:r>
            <a:endParaRPr lang="en-US" dirty="0"/>
          </a:p>
        </p:txBody>
      </p:sp>
      <p:sp>
        <p:nvSpPr>
          <p:cNvPr id="4" name="Slide Number Placeholder 3"/>
          <p:cNvSpPr>
            <a:spLocks noGrp="1"/>
          </p:cNvSpPr>
          <p:nvPr>
            <p:ph type="sldNum" sz="quarter" idx="10"/>
          </p:nvPr>
        </p:nvSpPr>
        <p:spPr/>
        <p:txBody>
          <a:bodyPr/>
          <a:lstStyle/>
          <a:p>
            <a:fld id="{C172C093-3C78-41E0-AEFD-4EE28ACA7F19}" type="slidenum">
              <a:rPr lang="en-US" smtClean="0"/>
              <a:t>42</a:t>
            </a:fld>
            <a:endParaRPr lang="en-US"/>
          </a:p>
        </p:txBody>
      </p:sp>
    </p:spTree>
    <p:extLst>
      <p:ext uri="{BB962C8B-B14F-4D97-AF65-F5344CB8AC3E}">
        <p14:creationId xmlns:p14="http://schemas.microsoft.com/office/powerpoint/2010/main" val="2226398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 partnership with a traditional program</a:t>
            </a:r>
            <a:r>
              <a:rPr lang="en-US" baseline="0" dirty="0" smtClean="0"/>
              <a:t> viable or advisable?</a:t>
            </a:r>
          </a:p>
          <a:p>
            <a:r>
              <a:rPr lang="en-US" baseline="0" dirty="0" smtClean="0"/>
              <a:t>What other partnerships are possible? </a:t>
            </a:r>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43</a:t>
            </a:fld>
            <a:endParaRPr lang="en-US" dirty="0"/>
          </a:p>
        </p:txBody>
      </p:sp>
    </p:spTree>
    <p:extLst>
      <p:ext uri="{BB962C8B-B14F-4D97-AF65-F5344CB8AC3E}">
        <p14:creationId xmlns:p14="http://schemas.microsoft.com/office/powerpoint/2010/main" val="2595734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nice to everyone</a:t>
            </a:r>
            <a:r>
              <a:rPr lang="en-US" baseline="0" dirty="0" smtClean="0"/>
              <a:t> you talk to and be ready with your elevator speech at all times!</a:t>
            </a:r>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48</a:t>
            </a:fld>
            <a:endParaRPr lang="en-US" dirty="0"/>
          </a:p>
        </p:txBody>
      </p:sp>
    </p:spTree>
    <p:extLst>
      <p:ext uri="{BB962C8B-B14F-4D97-AF65-F5344CB8AC3E}">
        <p14:creationId xmlns:p14="http://schemas.microsoft.com/office/powerpoint/2010/main" val="1274716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Solicitation</a:t>
            </a:r>
            <a:r>
              <a:rPr lang="en-US" baseline="0" dirty="0" smtClean="0"/>
              <a:t> or “the ask” is one phase of </a:t>
            </a:r>
            <a:r>
              <a:rPr lang="en-US" baseline="0" dirty="0" err="1" smtClean="0"/>
              <a:t>grantwriting</a:t>
            </a:r>
            <a:r>
              <a:rPr lang="en-US" baseline="0" dirty="0" smtClean="0"/>
              <a:t> and fundraising.</a:t>
            </a:r>
            <a:endParaRPr lang="en-US" dirty="0"/>
          </a:p>
        </p:txBody>
      </p:sp>
      <p:sp>
        <p:nvSpPr>
          <p:cNvPr id="4" name="Slide Number Placeholder 3"/>
          <p:cNvSpPr>
            <a:spLocks noGrp="1"/>
          </p:cNvSpPr>
          <p:nvPr>
            <p:ph type="sldNum" sz="quarter" idx="10"/>
          </p:nvPr>
        </p:nvSpPr>
        <p:spPr/>
        <p:txBody>
          <a:bodyPr/>
          <a:lstStyle/>
          <a:p>
            <a:fld id="{EEE304E7-871E-4A87-95F4-DA2DB2EDAB5C}" type="slidenum">
              <a:rPr lang="en-US" smtClean="0"/>
              <a:t>50</a:t>
            </a:fld>
            <a:endParaRPr lang="en-US" dirty="0"/>
          </a:p>
        </p:txBody>
      </p:sp>
    </p:spTree>
    <p:extLst>
      <p:ext uri="{BB962C8B-B14F-4D97-AF65-F5344CB8AC3E}">
        <p14:creationId xmlns:p14="http://schemas.microsoft.com/office/powerpoint/2010/main" val="4090123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for a Safe Places to Play grant is a two-step process. First, you will need to submit a Letter of Interest (</a:t>
            </a:r>
            <a:r>
              <a:rPr lang="en-US" dirty="0" err="1" smtClean="0"/>
              <a:t>LOI</a:t>
            </a:r>
            <a:r>
              <a:rPr lang="en-US" dirty="0" smtClean="0"/>
              <a:t>) to the U.S. Soccer Foundation's Grants Department. Second, if the Foundation approves the </a:t>
            </a:r>
            <a:r>
              <a:rPr lang="en-US" dirty="0" err="1" smtClean="0"/>
              <a:t>LOI</a:t>
            </a:r>
            <a:r>
              <a:rPr lang="en-US" dirty="0" smtClean="0"/>
              <a:t>, your organization will be invited to complete an official application.</a:t>
            </a:r>
          </a:p>
          <a:p>
            <a:endParaRPr lang="en-US" dirty="0" smtClean="0"/>
          </a:p>
          <a:p>
            <a:r>
              <a:rPr lang="en-US" dirty="0" err="1" smtClean="0"/>
              <a:t>LOIs</a:t>
            </a:r>
            <a:r>
              <a:rPr lang="en-US" dirty="0" smtClean="0"/>
              <a:t> are accepted on a rolling basis throughout the year. </a:t>
            </a:r>
            <a:r>
              <a:rPr lang="en-US" dirty="0" err="1" smtClean="0"/>
              <a:t>LOIs</a:t>
            </a:r>
            <a:r>
              <a:rPr lang="en-US" dirty="0" smtClean="0"/>
              <a:t> submitted according to the following schedule will be considered during each Grant Cycle:</a:t>
            </a:r>
          </a:p>
          <a:p>
            <a:r>
              <a:rPr lang="en-US" dirty="0" smtClean="0"/>
              <a:t>Spring Cycle Deadline: </a:t>
            </a:r>
            <a:r>
              <a:rPr lang="en-US" dirty="0" err="1" smtClean="0"/>
              <a:t>LOIs</a:t>
            </a:r>
            <a:r>
              <a:rPr lang="en-US" dirty="0" smtClean="0"/>
              <a:t> due by 1/27/17</a:t>
            </a:r>
          </a:p>
          <a:p>
            <a:r>
              <a:rPr lang="en-US" dirty="0" smtClean="0"/>
              <a:t>Summer Cycle Deadline: </a:t>
            </a:r>
            <a:r>
              <a:rPr lang="en-US" dirty="0" err="1" smtClean="0"/>
              <a:t>LOIs</a:t>
            </a:r>
            <a:r>
              <a:rPr lang="en-US" dirty="0" smtClean="0"/>
              <a:t> due by 5/26/17</a:t>
            </a:r>
          </a:p>
          <a:p>
            <a:r>
              <a:rPr lang="en-US" dirty="0" smtClean="0"/>
              <a:t>Fall Cycle Deadline: </a:t>
            </a:r>
            <a:r>
              <a:rPr lang="en-US" dirty="0" err="1" smtClean="0"/>
              <a:t>LOIs</a:t>
            </a:r>
            <a:r>
              <a:rPr lang="en-US" dirty="0" smtClean="0"/>
              <a:t> due by 9/29/17</a:t>
            </a:r>
            <a:endParaRPr lang="en-US" dirty="0"/>
          </a:p>
        </p:txBody>
      </p:sp>
      <p:sp>
        <p:nvSpPr>
          <p:cNvPr id="4" name="Slide Number Placeholder 3"/>
          <p:cNvSpPr>
            <a:spLocks noGrp="1"/>
          </p:cNvSpPr>
          <p:nvPr>
            <p:ph type="sldNum" sz="quarter" idx="10"/>
          </p:nvPr>
        </p:nvSpPr>
        <p:spPr/>
        <p:txBody>
          <a:bodyPr/>
          <a:lstStyle/>
          <a:p>
            <a:fld id="{C172C093-3C78-41E0-AEFD-4EE28ACA7F19}" type="slidenum">
              <a:rPr lang="en-US" smtClean="0"/>
              <a:t>53</a:t>
            </a:fld>
            <a:endParaRPr lang="en-US"/>
          </a:p>
        </p:txBody>
      </p:sp>
    </p:spTree>
    <p:extLst>
      <p:ext uri="{BB962C8B-B14F-4D97-AF65-F5344CB8AC3E}">
        <p14:creationId xmlns:p14="http://schemas.microsoft.com/office/powerpoint/2010/main" val="1204777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add slides with this background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54</a:t>
            </a:fld>
            <a:endParaRPr lang="en-US" dirty="0"/>
          </a:p>
        </p:txBody>
      </p:sp>
    </p:spTree>
    <p:extLst>
      <p:ext uri="{BB962C8B-B14F-4D97-AF65-F5344CB8AC3E}">
        <p14:creationId xmlns:p14="http://schemas.microsoft.com/office/powerpoint/2010/main" val="208525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As</a:t>
            </a:r>
            <a:r>
              <a:rPr lang="en-US" sz="1400" baseline="0" dirty="0" smtClean="0"/>
              <a:t> a family grows, it need for types of cars and homes changes.  Kids graduate from toys to electronics.  Grandparents look to downsize and to relocate, etc. </a:t>
            </a:r>
            <a:endParaRPr lang="en-US" sz="1400" dirty="0"/>
          </a:p>
          <a:p>
            <a:endParaRPr lang="en-US" sz="1400" dirty="0"/>
          </a:p>
          <a:p>
            <a:pPr marL="0" lvl="1" defTabSz="942564">
              <a:defRPr/>
            </a:pPr>
            <a:r>
              <a:rPr lang="en-US" sz="1400" dirty="0"/>
              <a:t>Soccer demographics info </a:t>
            </a:r>
            <a:r>
              <a:rPr lang="en-US" dirty="0"/>
              <a:t>s</a:t>
            </a:r>
            <a:r>
              <a:rPr lang="en-US" dirty="0" smtClean="0"/>
              <a:t>ources at end of handouts.</a:t>
            </a:r>
          </a:p>
          <a:p>
            <a:endParaRPr lang="en-US" sz="1400" dirty="0"/>
          </a:p>
        </p:txBody>
      </p:sp>
      <p:sp>
        <p:nvSpPr>
          <p:cNvPr id="4" name="Slide Number Placeholder 3"/>
          <p:cNvSpPr>
            <a:spLocks noGrp="1"/>
          </p:cNvSpPr>
          <p:nvPr>
            <p:ph type="sldNum" sz="quarter" idx="10"/>
          </p:nvPr>
        </p:nvSpPr>
        <p:spPr/>
        <p:txBody>
          <a:bodyPr/>
          <a:lstStyle/>
          <a:p>
            <a:fld id="{6AE2A465-963D-4EFD-9EB6-20E1A1B1FEE6}" type="slidenum">
              <a:rPr lang="en-US" smtClean="0"/>
              <a:t>5</a:t>
            </a:fld>
            <a:endParaRPr lang="en-US"/>
          </a:p>
        </p:txBody>
      </p:sp>
    </p:spTree>
    <p:extLst>
      <p:ext uri="{BB962C8B-B14F-4D97-AF65-F5344CB8AC3E}">
        <p14:creationId xmlns:p14="http://schemas.microsoft.com/office/powerpoint/2010/main" val="390189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 if donations</a:t>
            </a:r>
            <a:r>
              <a:rPr lang="en-US" baseline="0" dirty="0" smtClean="0"/>
              <a:t> are made by women 60 years or older!</a:t>
            </a:r>
            <a:endParaRPr lang="en-US" dirty="0"/>
          </a:p>
        </p:txBody>
      </p:sp>
      <p:sp>
        <p:nvSpPr>
          <p:cNvPr id="4" name="Slide Number Placeholder 3"/>
          <p:cNvSpPr>
            <a:spLocks noGrp="1"/>
          </p:cNvSpPr>
          <p:nvPr>
            <p:ph type="sldNum" sz="quarter" idx="10"/>
          </p:nvPr>
        </p:nvSpPr>
        <p:spPr/>
        <p:txBody>
          <a:bodyPr/>
          <a:lstStyle/>
          <a:p>
            <a:fld id="{C172C093-3C78-41E0-AEFD-4EE28ACA7F19}" type="slidenum">
              <a:rPr lang="en-US" smtClean="0"/>
              <a:t>12</a:t>
            </a:fld>
            <a:endParaRPr lang="en-US"/>
          </a:p>
        </p:txBody>
      </p:sp>
    </p:spTree>
    <p:extLst>
      <p:ext uri="{BB962C8B-B14F-4D97-AF65-F5344CB8AC3E}">
        <p14:creationId xmlns:p14="http://schemas.microsoft.com/office/powerpoint/2010/main" val="258380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the obvious, have policies in place that keep all members on board and going rogue on you!  Are there other groups your membership would not want to be affiliated with?  Environmental, developers, etc.?</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17</a:t>
            </a:fld>
            <a:endParaRPr lang="en-US"/>
          </a:p>
        </p:txBody>
      </p:sp>
    </p:spTree>
    <p:extLst>
      <p:ext uri="{BB962C8B-B14F-4D97-AF65-F5344CB8AC3E}">
        <p14:creationId xmlns:p14="http://schemas.microsoft.com/office/powerpoint/2010/main" val="208525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maps (pins) to do</a:t>
            </a:r>
            <a:r>
              <a:rPr lang="en-US" baseline="0" dirty="0" smtClean="0"/>
              <a:t> a geographic overlay.</a:t>
            </a:r>
            <a:endParaRPr lang="en-US" dirty="0"/>
          </a:p>
        </p:txBody>
      </p:sp>
      <p:sp>
        <p:nvSpPr>
          <p:cNvPr id="4" name="Slide Number Placeholder 3"/>
          <p:cNvSpPr>
            <a:spLocks noGrp="1"/>
          </p:cNvSpPr>
          <p:nvPr>
            <p:ph type="sldNum" sz="quarter" idx="10"/>
          </p:nvPr>
        </p:nvSpPr>
        <p:spPr/>
        <p:txBody>
          <a:bodyPr/>
          <a:lstStyle/>
          <a:p>
            <a:fld id="{C172C093-3C78-41E0-AEFD-4EE28ACA7F19}" type="slidenum">
              <a:rPr lang="en-US" smtClean="0"/>
              <a:t>20</a:t>
            </a:fld>
            <a:endParaRPr lang="en-US"/>
          </a:p>
        </p:txBody>
      </p:sp>
    </p:spTree>
    <p:extLst>
      <p:ext uri="{BB962C8B-B14F-4D97-AF65-F5344CB8AC3E}">
        <p14:creationId xmlns:p14="http://schemas.microsoft.com/office/powerpoint/2010/main" val="52856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philanthropic budget decided between October and December.  In a larger company with multiple product lines you might be working with more than one marketing team or department. </a:t>
            </a:r>
            <a:endParaRPr lang="en-US" dirty="0"/>
          </a:p>
        </p:txBody>
      </p:sp>
      <p:sp>
        <p:nvSpPr>
          <p:cNvPr id="4" name="Slide Number Placeholder 3"/>
          <p:cNvSpPr>
            <a:spLocks noGrp="1"/>
          </p:cNvSpPr>
          <p:nvPr>
            <p:ph type="sldNum" sz="quarter" idx="10"/>
          </p:nvPr>
        </p:nvSpPr>
        <p:spPr/>
        <p:txBody>
          <a:bodyPr/>
          <a:lstStyle/>
          <a:p>
            <a:fld id="{C172C093-3C78-41E0-AEFD-4EE28ACA7F19}" type="slidenum">
              <a:rPr lang="en-US" smtClean="0"/>
              <a:t>23</a:t>
            </a:fld>
            <a:endParaRPr lang="en-US"/>
          </a:p>
        </p:txBody>
      </p:sp>
    </p:spTree>
    <p:extLst>
      <p:ext uri="{BB962C8B-B14F-4D97-AF65-F5344CB8AC3E}">
        <p14:creationId xmlns:p14="http://schemas.microsoft.com/office/powerpoint/2010/main" val="135105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Club is in a position of strength;</a:t>
            </a:r>
            <a:r>
              <a:rPr lang="en-US" sz="1400" b="1" baseline="0" dirty="0" smtClean="0"/>
              <a:t> size, history of success and visibility, geography, demographics</a:t>
            </a:r>
            <a:endParaRPr lang="en-US" sz="1400" b="1" dirty="0"/>
          </a:p>
        </p:txBody>
      </p:sp>
      <p:sp>
        <p:nvSpPr>
          <p:cNvPr id="4" name="Slide Number Placeholder 3"/>
          <p:cNvSpPr>
            <a:spLocks noGrp="1"/>
          </p:cNvSpPr>
          <p:nvPr>
            <p:ph type="sldNum" sz="quarter" idx="10"/>
          </p:nvPr>
        </p:nvSpPr>
        <p:spPr/>
        <p:txBody>
          <a:bodyPr/>
          <a:lstStyle/>
          <a:p>
            <a:fld id="{6AE2A465-963D-4EFD-9EB6-20E1A1B1FEE6}" type="slidenum">
              <a:rPr lang="en-US" smtClean="0"/>
              <a:t>25</a:t>
            </a:fld>
            <a:endParaRPr lang="en-US"/>
          </a:p>
        </p:txBody>
      </p:sp>
    </p:spTree>
    <p:extLst>
      <p:ext uri="{BB962C8B-B14F-4D97-AF65-F5344CB8AC3E}">
        <p14:creationId xmlns:p14="http://schemas.microsoft.com/office/powerpoint/2010/main" val="358268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a:t>
            </a:r>
            <a:r>
              <a:rPr lang="en-US" baseline="0" dirty="0" smtClean="0"/>
              <a:t> are speaking the language of your prospects when you communicate with them.</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32</a:t>
            </a:fld>
            <a:endParaRPr lang="en-US"/>
          </a:p>
        </p:txBody>
      </p:sp>
    </p:spTree>
    <p:extLst>
      <p:ext uri="{BB962C8B-B14F-4D97-AF65-F5344CB8AC3E}">
        <p14:creationId xmlns:p14="http://schemas.microsoft.com/office/powerpoint/2010/main" val="2026376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a:t>
            </a:r>
            <a:r>
              <a:rPr lang="en-US" baseline="0" smtClean="0"/>
              <a:t> add slides with this background right click on image in left pane and choose duplicate slide. </a:t>
            </a:r>
            <a:endParaRPr lang="en-US" dirty="0"/>
          </a:p>
        </p:txBody>
      </p:sp>
      <p:sp>
        <p:nvSpPr>
          <p:cNvPr id="4" name="Slide Number Placeholder 3"/>
          <p:cNvSpPr>
            <a:spLocks noGrp="1"/>
          </p:cNvSpPr>
          <p:nvPr>
            <p:ph type="sldNum" sz="quarter" idx="10"/>
          </p:nvPr>
        </p:nvSpPr>
        <p:spPr/>
        <p:txBody>
          <a:bodyPr/>
          <a:lstStyle/>
          <a:p>
            <a:fld id="{6AE2A465-963D-4EFD-9EB6-20E1A1B1FEE6}" type="slidenum">
              <a:rPr lang="en-US" smtClean="0"/>
              <a:t>33</a:t>
            </a:fld>
            <a:endParaRPr lang="en-US"/>
          </a:p>
        </p:txBody>
      </p:sp>
    </p:spTree>
    <p:extLst>
      <p:ext uri="{BB962C8B-B14F-4D97-AF65-F5344CB8AC3E}">
        <p14:creationId xmlns:p14="http://schemas.microsoft.com/office/powerpoint/2010/main" val="2085257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E1B47-D9F2-4C31-8720-1CEEF9EB9575}"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69EFE0-87EB-45D9-854E-21946115603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0304" y="0"/>
            <a:ext cx="3723393" cy="1828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E1B47-D9F2-4C31-8720-1CEEF9EB9575}"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EFE0-87EB-45D9-854E-2194611560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E1B47-D9F2-4C31-8720-1CEEF9EB9575}"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EFE0-87EB-45D9-854E-2194611560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E1B47-D9F2-4C31-8720-1CEEF9EB9575}"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EFE0-87EB-45D9-854E-21946115603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E1B47-D9F2-4C31-8720-1CEEF9EB9575}"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69EFE0-87EB-45D9-854E-21946115603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E1B47-D9F2-4C31-8720-1CEEF9EB9575}"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EFE0-87EB-45D9-854E-21946115603C}"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E1B47-D9F2-4C31-8720-1CEEF9EB9575}" type="datetimeFigureOut">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69EFE0-87EB-45D9-854E-21946115603C}"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E1B47-D9F2-4C31-8720-1CEEF9EB9575}" type="datetimeFigureOut">
              <a:rPr lang="en-US" smtClean="0"/>
              <a:pPr/>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69EFE0-87EB-45D9-854E-21946115603C}"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E1B47-D9F2-4C31-8720-1CEEF9EB9575}" type="datetimeFigureOut">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69EFE0-87EB-45D9-854E-21946115603C}"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E1B47-D9F2-4C31-8720-1CEEF9EB9575}"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EFE0-87EB-45D9-854E-21946115603C}"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E1B47-D9F2-4C31-8720-1CEEF9EB9575}"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69EFE0-87EB-45D9-854E-21946115603C}"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82305" y="5943600"/>
            <a:ext cx="1861695" cy="9144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E1B47-D9F2-4C31-8720-1CEEF9EB9575}" type="datetimeFigureOut">
              <a:rPr lang="en-US" smtClean="0"/>
              <a:pPr/>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69EFE0-87EB-45D9-854E-2194611560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ovoto.com/demographic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usinessinsider.com/world-cup-demographics-2014-7" TargetMode="External"/><Relationship Id="rId2" Type="http://schemas.openxmlformats.org/officeDocument/2006/relationships/hyperlink" Target="http://espn.go.com/espn/story/_/id/9469252/hidden-demographics-youth-sports-espn-magazine" TargetMode="External"/><Relationship Id="rId1" Type="http://schemas.openxmlformats.org/officeDocument/2006/relationships/slideLayout" Target="../slideLayouts/slideLayout2.xml"/><Relationship Id="rId6" Type="http://schemas.openxmlformats.org/officeDocument/2006/relationships/hyperlink" Target="http://www.lagconfidential.com/2014/2/11/5403042/what-neilsons-2013-sports-report-says-about-soccers-future" TargetMode="External"/><Relationship Id="rId5" Type="http://schemas.openxmlformats.org/officeDocument/2006/relationships/hyperlink" Target="http://www.nbcnews.com/storyline/fifa-corruption-scandal/soccer-numbers-look-game-u-s-n365601" TargetMode="External"/><Relationship Id="rId4" Type="http://schemas.openxmlformats.org/officeDocument/2006/relationships/hyperlink" Target="http://www.medialifemagazine.com/your-client-at-youth-soccer-tournamen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practicalsponsorshipideas.com/finding-perfect-sponsor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edialifemagazine.com/your-client-at-youth-soccer-tournaments/" TargetMode="External"/><Relationship Id="rId2" Type="http://schemas.openxmlformats.org/officeDocument/2006/relationships/hyperlink" Target="http://www.usyouthsoccer.org/media_kit/" TargetMode="External"/><Relationship Id="rId1" Type="http://schemas.openxmlformats.org/officeDocument/2006/relationships/slideLayout" Target="../slideLayouts/slideLayout2.xml"/><Relationship Id="rId6" Type="http://schemas.openxmlformats.org/officeDocument/2006/relationships/hyperlink" Target="http://www.npccny.org/Form_990/990.htm" TargetMode="External"/><Relationship Id="rId5" Type="http://schemas.openxmlformats.org/officeDocument/2006/relationships/hyperlink" Target="http://www.ibrc.indiana.edu/ibr/2015/spring/article1.html" TargetMode="External"/><Relationship Id="rId4" Type="http://schemas.openxmlformats.org/officeDocument/2006/relationships/hyperlink" Target="http://www.michiganyouthsoccer.org/Asset2883.aspx?method=1"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davebrown2006@comcast.ne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Three Keys to Securing a Major Sponsor for your Club</a:t>
            </a:r>
          </a:p>
        </p:txBody>
      </p:sp>
      <p:sp>
        <p:nvSpPr>
          <p:cNvPr id="3" name="Subtitle 2"/>
          <p:cNvSpPr>
            <a:spLocks noGrp="1"/>
          </p:cNvSpPr>
          <p:nvPr>
            <p:ph type="subTitle" idx="1"/>
          </p:nvPr>
        </p:nvSpPr>
        <p:spPr/>
        <p:txBody>
          <a:bodyPr>
            <a:normAutofit/>
          </a:bodyPr>
          <a:lstStyle/>
          <a:p>
            <a:r>
              <a:rPr lang="en-US" b="1" dirty="0">
                <a:solidFill>
                  <a:srgbClr val="4115FD"/>
                </a:solidFill>
              </a:rPr>
              <a:t>Friday 01/13/2017</a:t>
            </a:r>
          </a:p>
          <a:p>
            <a:r>
              <a:rPr lang="en-US" b="1" dirty="0" smtClean="0">
                <a:solidFill>
                  <a:srgbClr val="4115FD"/>
                </a:solidFill>
              </a:rPr>
              <a:t>1:15 </a:t>
            </a:r>
            <a:r>
              <a:rPr lang="en-US" b="1" dirty="0">
                <a:solidFill>
                  <a:srgbClr val="4115FD"/>
                </a:solidFill>
              </a:rPr>
              <a:t>pm - 2:15 pm, CC 501B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
            </a:r>
            <a:br>
              <a:rPr lang="en-US" sz="4900" b="1" dirty="0" smtClean="0"/>
            </a:br>
            <a:r>
              <a:rPr lang="en-US" b="1" dirty="0" smtClean="0"/>
              <a:t>Internal Preparation: Needs &amp; Assets </a:t>
            </a:r>
            <a:br>
              <a:rPr lang="en-US" b="1" dirty="0" smtClean="0"/>
            </a:br>
            <a:endParaRPr lang="en-US" b="1" dirty="0"/>
          </a:p>
        </p:txBody>
      </p:sp>
      <p:sp>
        <p:nvSpPr>
          <p:cNvPr id="3" name="Content Placeholder 2"/>
          <p:cNvSpPr>
            <a:spLocks noGrp="1"/>
          </p:cNvSpPr>
          <p:nvPr>
            <p:ph idx="1"/>
          </p:nvPr>
        </p:nvSpPr>
        <p:spPr/>
        <p:txBody>
          <a:bodyPr>
            <a:normAutofit lnSpcReduction="10000"/>
          </a:bodyPr>
          <a:lstStyle/>
          <a:p>
            <a:pPr marL="0" indent="0" algn="ctr">
              <a:buNone/>
            </a:pPr>
            <a:r>
              <a:rPr lang="en-US" sz="3600" b="1" dirty="0"/>
              <a:t>Your needs and wants?  </a:t>
            </a:r>
            <a:r>
              <a:rPr lang="en-US" sz="3600" i="1" dirty="0"/>
              <a:t>(Should be a short discussion!)</a:t>
            </a:r>
          </a:p>
          <a:p>
            <a:pPr marL="0" indent="0" algn="ctr">
              <a:buNone/>
            </a:pPr>
            <a:endParaRPr lang="en-US" sz="3600" b="1" i="1" dirty="0" smtClean="0"/>
          </a:p>
          <a:p>
            <a:pPr marL="0" indent="0" algn="ctr">
              <a:buNone/>
            </a:pPr>
            <a:r>
              <a:rPr lang="en-US" sz="3600" b="1" i="1" dirty="0" smtClean="0"/>
              <a:t>What do you do that is Sponsor-Worthy?</a:t>
            </a:r>
          </a:p>
          <a:p>
            <a:pPr lvl="0"/>
            <a:endParaRPr lang="en-US" dirty="0"/>
          </a:p>
          <a:p>
            <a:pPr lvl="0"/>
            <a:r>
              <a:rPr lang="en-US" dirty="0" smtClean="0"/>
              <a:t>Perform an </a:t>
            </a:r>
            <a:r>
              <a:rPr lang="en-US" b="1" dirty="0" smtClean="0"/>
              <a:t>Asset Inventory</a:t>
            </a:r>
            <a:r>
              <a:rPr lang="en-US" dirty="0" smtClean="0"/>
              <a:t>:  </a:t>
            </a:r>
            <a:r>
              <a:rPr lang="en-US" b="1" i="1" dirty="0" smtClean="0"/>
              <a:t>dissect</a:t>
            </a:r>
            <a:r>
              <a:rPr lang="en-US" dirty="0" smtClean="0"/>
              <a:t> </a:t>
            </a:r>
            <a:r>
              <a:rPr lang="en-US" dirty="0"/>
              <a:t>and </a:t>
            </a:r>
            <a:r>
              <a:rPr lang="en-US" b="1" i="1" dirty="0"/>
              <a:t>quantify</a:t>
            </a:r>
            <a:r>
              <a:rPr lang="en-US" dirty="0"/>
              <a:t> your </a:t>
            </a:r>
            <a:r>
              <a:rPr lang="en-US" dirty="0" smtClean="0"/>
              <a:t>properties: </a:t>
            </a:r>
            <a:r>
              <a:rPr lang="en-US" i="1" dirty="0" smtClean="0"/>
              <a:t>programs</a:t>
            </a:r>
            <a:r>
              <a:rPr lang="en-US" i="1" dirty="0"/>
              <a:t>, projects, people, media and events</a:t>
            </a:r>
            <a:endParaRPr lang="en-US" dirty="0"/>
          </a:p>
          <a:p>
            <a:pPr marL="0" indent="0" algn="ctr">
              <a:buNone/>
            </a:pPr>
            <a:endParaRPr lang="en-US" b="1" dirty="0"/>
          </a:p>
        </p:txBody>
      </p:sp>
    </p:spTree>
    <p:extLst>
      <p:ext uri="{BB962C8B-B14F-4D97-AF65-F5344CB8AC3E}">
        <p14:creationId xmlns:p14="http://schemas.microsoft.com/office/powerpoint/2010/main" val="36401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554162"/>
          </a:xfrm>
        </p:spPr>
        <p:txBody>
          <a:bodyPr>
            <a:normAutofit fontScale="90000"/>
          </a:bodyPr>
          <a:lstStyle/>
          <a:p>
            <a:r>
              <a:rPr lang="en-US" b="1" dirty="0" smtClean="0"/>
              <a:t/>
            </a:r>
            <a:br>
              <a:rPr lang="en-US" b="1" dirty="0" smtClean="0"/>
            </a:br>
            <a:r>
              <a:rPr lang="en-US" b="1" dirty="0" smtClean="0"/>
              <a:t>What </a:t>
            </a:r>
            <a:r>
              <a:rPr lang="en-US" b="1" dirty="0"/>
              <a:t>do you have that is marketable and saleable?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Visibility</a:t>
            </a:r>
            <a:r>
              <a:rPr lang="en-US" dirty="0"/>
              <a:t>: </a:t>
            </a:r>
            <a:endParaRPr lang="en-US" dirty="0" smtClean="0"/>
          </a:p>
          <a:p>
            <a:r>
              <a:rPr lang="en-US" dirty="0" smtClean="0"/>
              <a:t>Signage/placement </a:t>
            </a:r>
          </a:p>
          <a:p>
            <a:r>
              <a:rPr lang="en-US" dirty="0" smtClean="0"/>
              <a:t>Field complex, fields</a:t>
            </a:r>
          </a:p>
          <a:p>
            <a:r>
              <a:rPr lang="en-US" dirty="0" smtClean="0"/>
              <a:t>Team shelters </a:t>
            </a:r>
          </a:p>
          <a:p>
            <a:r>
              <a:rPr lang="en-US" dirty="0" smtClean="0"/>
              <a:t>Uniforms </a:t>
            </a:r>
          </a:p>
          <a:p>
            <a:r>
              <a:rPr lang="en-US" dirty="0" smtClean="0"/>
              <a:t>Bags </a:t>
            </a:r>
          </a:p>
          <a:p>
            <a:r>
              <a:rPr lang="en-US" dirty="0" smtClean="0"/>
              <a:t>Shelters and benches</a:t>
            </a:r>
          </a:p>
          <a:p>
            <a:r>
              <a:rPr lang="en-US" dirty="0" smtClean="0"/>
              <a:t>Track-suits, </a:t>
            </a:r>
            <a:r>
              <a:rPr lang="en-US" dirty="0"/>
              <a:t>warm-up t-shirts, </a:t>
            </a:r>
            <a:r>
              <a:rPr lang="en-US" dirty="0" smtClean="0"/>
              <a:t>raincoats, etc.</a:t>
            </a:r>
            <a:endParaRPr lang="en-US" dirty="0"/>
          </a:p>
          <a:p>
            <a:endParaRPr lang="en-US" dirty="0"/>
          </a:p>
        </p:txBody>
      </p:sp>
    </p:spTree>
    <p:extLst>
      <p:ext uri="{BB962C8B-B14F-4D97-AF65-F5344CB8AC3E}">
        <p14:creationId xmlns:p14="http://schemas.microsoft.com/office/powerpoint/2010/main" val="14262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Events </a:t>
            </a:r>
            <a:r>
              <a:rPr lang="en-US" b="1" dirty="0"/>
              <a:t>and </a:t>
            </a:r>
            <a:r>
              <a:rPr lang="en-US" b="1" dirty="0" smtClean="0"/>
              <a:t>Programs</a:t>
            </a:r>
            <a:r>
              <a:rPr lang="en-US" b="1" dirty="0"/>
              <a:t/>
            </a:r>
            <a:br>
              <a:rPr lang="en-US" b="1" dirty="0"/>
            </a:br>
            <a:endParaRPr lang="en-US" b="1" dirty="0"/>
          </a:p>
        </p:txBody>
      </p:sp>
      <p:sp>
        <p:nvSpPr>
          <p:cNvPr id="3" name="Content Placeholder 2"/>
          <p:cNvSpPr>
            <a:spLocks noGrp="1"/>
          </p:cNvSpPr>
          <p:nvPr>
            <p:ph idx="1"/>
          </p:nvPr>
        </p:nvSpPr>
        <p:spPr/>
        <p:txBody>
          <a:bodyPr>
            <a:normAutofit/>
          </a:bodyPr>
          <a:lstStyle/>
          <a:p>
            <a:pPr>
              <a:spcAft>
                <a:spcPts val="600"/>
              </a:spcAft>
            </a:pPr>
            <a:r>
              <a:rPr lang="en-US" dirty="0" smtClean="0"/>
              <a:t>Club night or BBQ, annual meeting</a:t>
            </a:r>
            <a:endParaRPr lang="en-US" dirty="0"/>
          </a:p>
          <a:p>
            <a:pPr>
              <a:spcAft>
                <a:spcPts val="600"/>
              </a:spcAft>
            </a:pPr>
            <a:r>
              <a:rPr lang="en-US" i="1" dirty="0"/>
              <a:t>Soccer for Success</a:t>
            </a:r>
            <a:r>
              <a:rPr lang="en-US" dirty="0"/>
              <a:t>, </a:t>
            </a:r>
            <a:r>
              <a:rPr lang="en-US" i="1" dirty="0" err="1" smtClean="0"/>
              <a:t>TopSoccer</a:t>
            </a:r>
            <a:r>
              <a:rPr lang="en-US" dirty="0" smtClean="0"/>
              <a:t> </a:t>
            </a:r>
            <a:endParaRPr lang="en-US" dirty="0"/>
          </a:p>
          <a:p>
            <a:pPr>
              <a:spcAft>
                <a:spcPts val="600"/>
              </a:spcAft>
            </a:pPr>
            <a:r>
              <a:rPr lang="en-US" dirty="0" smtClean="0"/>
              <a:t>Community </a:t>
            </a:r>
            <a:r>
              <a:rPr lang="en-US" dirty="0"/>
              <a:t>outreach </a:t>
            </a:r>
            <a:r>
              <a:rPr lang="en-US" dirty="0" smtClean="0"/>
              <a:t>program</a:t>
            </a:r>
            <a:endParaRPr lang="en-US" dirty="0"/>
          </a:p>
          <a:p>
            <a:pPr>
              <a:spcAft>
                <a:spcPts val="600"/>
              </a:spcAft>
            </a:pPr>
            <a:r>
              <a:rPr lang="en-US" dirty="0" smtClean="0"/>
              <a:t>Development/youth/high school/Boys/girls</a:t>
            </a:r>
            <a:endParaRPr lang="en-US" dirty="0"/>
          </a:p>
          <a:p>
            <a:pPr>
              <a:spcAft>
                <a:spcPts val="600"/>
              </a:spcAft>
            </a:pPr>
            <a:r>
              <a:rPr lang="en-US" dirty="0"/>
              <a:t>C</a:t>
            </a:r>
            <a:r>
              <a:rPr lang="en-US" dirty="0" smtClean="0"/>
              <a:t>oaching </a:t>
            </a:r>
            <a:r>
              <a:rPr lang="en-US" dirty="0"/>
              <a:t>education, </a:t>
            </a:r>
            <a:r>
              <a:rPr lang="en-US" dirty="0" smtClean="0"/>
              <a:t>SAT Prep-Study table, etc</a:t>
            </a:r>
            <a:r>
              <a:rPr lang="en-US" dirty="0"/>
              <a:t>.</a:t>
            </a:r>
          </a:p>
          <a:p>
            <a:pPr>
              <a:spcAft>
                <a:spcPts val="600"/>
              </a:spcAft>
            </a:pPr>
            <a:r>
              <a:rPr lang="en-US" dirty="0" smtClean="0"/>
              <a:t> Manager Appreciation Night</a:t>
            </a:r>
          </a:p>
          <a:p>
            <a:pPr marL="0" indent="0">
              <a:spcAft>
                <a:spcPts val="600"/>
              </a:spcAft>
              <a:buNone/>
            </a:pPr>
            <a:endParaRPr lang="en-US" dirty="0" smtClean="0"/>
          </a:p>
          <a:p>
            <a:endParaRPr lang="en-US" dirty="0"/>
          </a:p>
        </p:txBody>
      </p:sp>
    </p:spTree>
    <p:extLst>
      <p:ext uri="{BB962C8B-B14F-4D97-AF65-F5344CB8AC3E}">
        <p14:creationId xmlns:p14="http://schemas.microsoft.com/office/powerpoint/2010/main" val="413764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Media</a:t>
            </a:r>
            <a:endParaRPr lang="en-US" sz="4000" b="1" dirty="0"/>
          </a:p>
        </p:txBody>
      </p:sp>
      <p:sp>
        <p:nvSpPr>
          <p:cNvPr id="3" name="Content Placeholder 2"/>
          <p:cNvSpPr>
            <a:spLocks noGrp="1"/>
          </p:cNvSpPr>
          <p:nvPr>
            <p:ph idx="1"/>
          </p:nvPr>
        </p:nvSpPr>
        <p:spPr/>
        <p:txBody>
          <a:bodyPr>
            <a:normAutofit/>
          </a:bodyPr>
          <a:lstStyle/>
          <a:p>
            <a:r>
              <a:rPr lang="en-US" dirty="0" smtClean="0"/>
              <a:t>Website (can you drive and quantify traffic)</a:t>
            </a:r>
          </a:p>
          <a:p>
            <a:r>
              <a:rPr lang="en-US" dirty="0"/>
              <a:t>N</a:t>
            </a:r>
            <a:r>
              <a:rPr lang="en-US" dirty="0" smtClean="0"/>
              <a:t>ewsletter </a:t>
            </a:r>
          </a:p>
          <a:p>
            <a:r>
              <a:rPr lang="en-US" dirty="0"/>
              <a:t>O</a:t>
            </a:r>
            <a:r>
              <a:rPr lang="en-US" dirty="0" smtClean="0"/>
              <a:t>fficial </a:t>
            </a:r>
            <a:r>
              <a:rPr lang="en-US" dirty="0"/>
              <a:t>communications with </a:t>
            </a:r>
            <a:r>
              <a:rPr lang="en-US" dirty="0" smtClean="0"/>
              <a:t>families, including e-mail</a:t>
            </a:r>
          </a:p>
          <a:p>
            <a:r>
              <a:rPr lang="en-US" dirty="0"/>
              <a:t>R</a:t>
            </a:r>
            <a:r>
              <a:rPr lang="en-US" dirty="0" smtClean="0"/>
              <a:t>egistration forms</a:t>
            </a:r>
          </a:p>
          <a:p>
            <a:r>
              <a:rPr lang="en-US" dirty="0"/>
              <a:t>P</a:t>
            </a:r>
            <a:r>
              <a:rPr lang="en-US" dirty="0" smtClean="0"/>
              <a:t>ublic </a:t>
            </a:r>
            <a:r>
              <a:rPr lang="en-US" dirty="0"/>
              <a:t>service announcements, </a:t>
            </a:r>
            <a:r>
              <a:rPr lang="en-US" dirty="0" smtClean="0"/>
              <a:t>etc.</a:t>
            </a:r>
            <a:endParaRPr lang="en-US" dirty="0"/>
          </a:p>
          <a:p>
            <a:r>
              <a:rPr lang="en-US" dirty="0" smtClean="0"/>
              <a:t>School flyers?</a:t>
            </a:r>
          </a:p>
          <a:p>
            <a:endParaRPr lang="en-US" dirty="0"/>
          </a:p>
        </p:txBody>
      </p:sp>
    </p:spTree>
    <p:extLst>
      <p:ext uri="{BB962C8B-B14F-4D97-AF65-F5344CB8AC3E}">
        <p14:creationId xmlns:p14="http://schemas.microsoft.com/office/powerpoint/2010/main" val="236860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Most Importantly</a:t>
            </a:r>
            <a:endParaRPr lang="en-US" sz="4000" b="1" dirty="0"/>
          </a:p>
        </p:txBody>
      </p:sp>
      <p:sp>
        <p:nvSpPr>
          <p:cNvPr id="3" name="Content Placeholder 2"/>
          <p:cNvSpPr>
            <a:spLocks noGrp="1"/>
          </p:cNvSpPr>
          <p:nvPr>
            <p:ph idx="1"/>
          </p:nvPr>
        </p:nvSpPr>
        <p:spPr/>
        <p:txBody>
          <a:bodyPr>
            <a:normAutofit/>
          </a:bodyPr>
          <a:lstStyle/>
          <a:p>
            <a:pPr marL="0" indent="0" algn="ctr">
              <a:spcAft>
                <a:spcPts val="600"/>
              </a:spcAft>
              <a:buNone/>
            </a:pPr>
            <a:r>
              <a:rPr lang="en-US" b="1" i="1" dirty="0" smtClean="0"/>
              <a:t>Access and Exposure to Your Members</a:t>
            </a:r>
          </a:p>
          <a:p>
            <a:pPr marL="0" indent="0">
              <a:spcAft>
                <a:spcPts val="600"/>
              </a:spcAft>
              <a:buNone/>
            </a:pPr>
            <a:endParaRPr lang="en-US" dirty="0" smtClean="0"/>
          </a:p>
          <a:p>
            <a:pPr marL="0" indent="0">
              <a:spcAft>
                <a:spcPts val="600"/>
              </a:spcAft>
              <a:buNone/>
            </a:pPr>
            <a:r>
              <a:rPr lang="en-US" dirty="0" smtClean="0"/>
              <a:t>Demographics by Community</a:t>
            </a:r>
          </a:p>
          <a:p>
            <a:pPr marL="0" indent="0">
              <a:spcAft>
                <a:spcPts val="600"/>
              </a:spcAft>
              <a:buNone/>
            </a:pPr>
            <a:r>
              <a:rPr lang="en-US" dirty="0">
                <a:hlinkClick r:id="rId2"/>
              </a:rPr>
              <a:t>http://www.movoto.com/demographics</a:t>
            </a:r>
            <a:r>
              <a:rPr lang="en-US" dirty="0" smtClean="0">
                <a:hlinkClick r:id="rId2"/>
              </a:rPr>
              <a:t>/</a:t>
            </a:r>
            <a:r>
              <a:rPr lang="en-US" dirty="0" smtClean="0"/>
              <a:t> </a:t>
            </a:r>
          </a:p>
          <a:p>
            <a:pPr marL="0" indent="0">
              <a:spcAft>
                <a:spcPts val="600"/>
              </a:spcAft>
              <a:buNone/>
            </a:pPr>
            <a:endParaRPr lang="en-US" dirty="0" smtClean="0"/>
          </a:p>
          <a:p>
            <a:pPr marL="0" indent="0">
              <a:spcAft>
                <a:spcPts val="600"/>
              </a:spcAft>
              <a:buNone/>
            </a:pPr>
            <a:r>
              <a:rPr lang="en-US" dirty="0"/>
              <a:t>(</a:t>
            </a:r>
            <a:r>
              <a:rPr lang="en-US" dirty="0" smtClean="0"/>
              <a:t>Additional in </a:t>
            </a:r>
            <a:r>
              <a:rPr lang="en-US" i="1" dirty="0" smtClean="0"/>
              <a:t>Resources Section</a:t>
            </a:r>
            <a:r>
              <a:rPr lang="en-US" dirty="0" smtClean="0"/>
              <a:t>)</a:t>
            </a:r>
            <a:endParaRPr lang="en-US" dirty="0"/>
          </a:p>
        </p:txBody>
      </p:sp>
    </p:spTree>
    <p:extLst>
      <p:ext uri="{BB962C8B-B14F-4D97-AF65-F5344CB8AC3E}">
        <p14:creationId xmlns:p14="http://schemas.microsoft.com/office/powerpoint/2010/main" val="3418478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Demographic Information </a:t>
            </a:r>
            <a:r>
              <a:rPr lang="en-US" b="1" dirty="0"/>
              <a:t>Sources</a:t>
            </a:r>
            <a:r>
              <a:rPr lang="en-US" dirty="0"/>
              <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sz="4200" dirty="0"/>
              <a:t>"</a:t>
            </a:r>
            <a:r>
              <a:rPr lang="en-US" sz="4200" b="1" i="1" dirty="0"/>
              <a:t>Hey, data </a:t>
            </a:r>
            <a:r>
              <a:rPr lang="en-US" sz="4200" b="1" i="1" dirty="0" err="1"/>
              <a:t>data</a:t>
            </a:r>
            <a:r>
              <a:rPr lang="en-US" sz="4200" b="1" i="1" dirty="0"/>
              <a:t> -- swing!", The hidden demographics of youth sports</a:t>
            </a:r>
            <a:r>
              <a:rPr lang="en-US" sz="4200" dirty="0"/>
              <a:t> (ESPN:  </a:t>
            </a:r>
            <a:r>
              <a:rPr lang="en-US" sz="4200" u="sng" dirty="0">
                <a:hlinkClick r:id="rId2"/>
              </a:rPr>
              <a:t>http://espn.go.com/espn/story/_/id/9469252/hidden-demographics-youth-sports-espn-magazine</a:t>
            </a:r>
            <a:endParaRPr lang="en-US" sz="4200" dirty="0"/>
          </a:p>
          <a:p>
            <a:pPr marL="0" indent="0">
              <a:buNone/>
            </a:pPr>
            <a:r>
              <a:rPr lang="en-US" sz="4200" dirty="0"/>
              <a:t> </a:t>
            </a:r>
          </a:p>
          <a:p>
            <a:pPr marL="0" indent="0">
              <a:buNone/>
            </a:pPr>
            <a:r>
              <a:rPr lang="en-US" sz="4200" b="1" i="1" dirty="0"/>
              <a:t>A Study Of World Cup Tweets Reveals Important Insights About the Demographics </a:t>
            </a:r>
            <a:r>
              <a:rPr lang="en-US" sz="4200" b="1" i="1" dirty="0" smtClean="0"/>
              <a:t>of </a:t>
            </a:r>
            <a:r>
              <a:rPr lang="en-US" sz="4200" b="1" i="1" dirty="0"/>
              <a:t>Soccer </a:t>
            </a:r>
            <a:r>
              <a:rPr lang="en-US" sz="4200" dirty="0"/>
              <a:t>(Business Insider): </a:t>
            </a:r>
            <a:r>
              <a:rPr lang="en-US" sz="4200" u="sng" dirty="0" smtClean="0">
                <a:hlinkClick r:id="rId3"/>
              </a:rPr>
              <a:t>www.businessinsider.com/world-cup-demographics-2014-7</a:t>
            </a:r>
            <a:r>
              <a:rPr lang="en-US" sz="4200" dirty="0" smtClean="0"/>
              <a:t> </a:t>
            </a:r>
            <a:endParaRPr lang="en-US" sz="4200" dirty="0"/>
          </a:p>
          <a:p>
            <a:pPr marL="0" indent="0">
              <a:buNone/>
            </a:pPr>
            <a:r>
              <a:rPr lang="en-US" sz="4200" dirty="0"/>
              <a:t> </a:t>
            </a:r>
          </a:p>
          <a:p>
            <a:pPr marL="0" indent="0">
              <a:buNone/>
            </a:pPr>
            <a:r>
              <a:rPr lang="en-US" sz="4200" b="1" dirty="0"/>
              <a:t>“</a:t>
            </a:r>
            <a:r>
              <a:rPr lang="en-US" sz="4200" b="1" i="1" dirty="0"/>
              <a:t>Your client at youth soccer tournaments; Kick up buzz with players and families by sponsoring an event</a:t>
            </a:r>
            <a:r>
              <a:rPr lang="en-US" sz="4200" dirty="0"/>
              <a:t>”: </a:t>
            </a:r>
            <a:r>
              <a:rPr lang="en-US" sz="4200" u="sng" dirty="0" smtClean="0">
                <a:hlinkClick r:id="rId4"/>
              </a:rPr>
              <a:t>www.medialifemagazine.com/your-client-at-youth-soccer-tournaments</a:t>
            </a:r>
            <a:r>
              <a:rPr lang="en-US" sz="4200" u="sng" dirty="0">
                <a:hlinkClick r:id="rId4"/>
              </a:rPr>
              <a:t>/</a:t>
            </a:r>
            <a:endParaRPr lang="en-US" sz="4200" dirty="0"/>
          </a:p>
          <a:p>
            <a:pPr marL="0" indent="0">
              <a:buNone/>
            </a:pPr>
            <a:r>
              <a:rPr lang="en-US" sz="4200" b="1" dirty="0"/>
              <a:t> </a:t>
            </a:r>
            <a:endParaRPr lang="en-US" sz="4200" dirty="0"/>
          </a:p>
          <a:p>
            <a:pPr marL="0" indent="0">
              <a:buNone/>
            </a:pPr>
            <a:r>
              <a:rPr lang="en-US" sz="4200" b="1" dirty="0"/>
              <a:t>Soccer by the Numbers: A Look at the Game in the U.S</a:t>
            </a:r>
            <a:r>
              <a:rPr lang="en-US" sz="4200" b="1" dirty="0" smtClean="0"/>
              <a:t>.</a:t>
            </a:r>
          </a:p>
          <a:p>
            <a:pPr marL="0" indent="0">
              <a:buNone/>
            </a:pPr>
            <a:r>
              <a:rPr lang="en-US" sz="4200" dirty="0" smtClean="0">
                <a:hlinkClick r:id="rId5"/>
              </a:rPr>
              <a:t>www.nbcnews.com/storyline/fifa-corruption-scandal/soccer-numbers-look-game-u-s-n365601</a:t>
            </a:r>
            <a:r>
              <a:rPr lang="en-US" sz="4200" dirty="0" smtClean="0"/>
              <a:t>     </a:t>
            </a:r>
            <a:endParaRPr lang="en-US" sz="4200" dirty="0"/>
          </a:p>
          <a:p>
            <a:pPr marL="0" indent="0">
              <a:buNone/>
            </a:pPr>
            <a:endParaRPr lang="en-US" sz="4200" b="1" i="1" dirty="0" smtClean="0"/>
          </a:p>
          <a:p>
            <a:pPr marL="0" indent="0">
              <a:buNone/>
            </a:pPr>
            <a:r>
              <a:rPr lang="en-US" sz="4200" b="1" i="1" dirty="0" smtClean="0"/>
              <a:t>What </a:t>
            </a:r>
            <a:r>
              <a:rPr lang="en-US" sz="4200" b="1" i="1" dirty="0"/>
              <a:t>Nielsen's 2013 Sports report says about soccer's future</a:t>
            </a:r>
            <a:r>
              <a:rPr lang="en-US" sz="4200" b="1" dirty="0"/>
              <a:t>: </a:t>
            </a:r>
            <a:r>
              <a:rPr lang="en-US" sz="4200" u="sng" dirty="0" smtClean="0">
                <a:hlinkClick r:id="rId6"/>
              </a:rPr>
              <a:t>www.lagconfidential.com/2014/2/11/5403042/what-neilsons-2013-sports-report-says-about-soccers-future</a:t>
            </a:r>
            <a:r>
              <a:rPr lang="en-US" sz="4200" dirty="0" smtClean="0"/>
              <a:t> </a:t>
            </a:r>
            <a:endParaRPr lang="en-US" sz="4200" dirty="0"/>
          </a:p>
          <a:p>
            <a:endParaRPr lang="en-US" dirty="0"/>
          </a:p>
        </p:txBody>
      </p:sp>
    </p:spTree>
    <p:extLst>
      <p:ext uri="{BB962C8B-B14F-4D97-AF65-F5344CB8AC3E}">
        <p14:creationId xmlns:p14="http://schemas.microsoft.com/office/powerpoint/2010/main" val="231402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Quality v. Quantity</a:t>
            </a:r>
            <a:endParaRPr lang="en-US" dirty="0"/>
          </a:p>
        </p:txBody>
      </p:sp>
      <p:sp>
        <p:nvSpPr>
          <p:cNvPr id="3" name="Content Placeholder 2"/>
          <p:cNvSpPr>
            <a:spLocks noGrp="1"/>
          </p:cNvSpPr>
          <p:nvPr>
            <p:ph idx="1"/>
          </p:nvPr>
        </p:nvSpPr>
        <p:spPr/>
        <p:txBody>
          <a:bodyPr/>
          <a:lstStyle/>
          <a:p>
            <a:endParaRPr lang="en-US" dirty="0" smtClean="0"/>
          </a:p>
          <a:p>
            <a:r>
              <a:rPr lang="en-US" dirty="0" smtClean="0"/>
              <a:t>Getting </a:t>
            </a:r>
            <a:r>
              <a:rPr lang="en-US" dirty="0"/>
              <a:t>into the homes, hands and heads of prospective customers is valuable in this day of media saturation. </a:t>
            </a:r>
          </a:p>
          <a:p>
            <a:endParaRPr lang="en-US" dirty="0"/>
          </a:p>
        </p:txBody>
      </p:sp>
    </p:spTree>
    <p:extLst>
      <p:ext uri="{BB962C8B-B14F-4D97-AF65-F5344CB8AC3E}">
        <p14:creationId xmlns:p14="http://schemas.microsoft.com/office/powerpoint/2010/main" val="311655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Policies set and documented up front</a:t>
            </a:r>
            <a:r>
              <a:rPr lang="en-US" dirty="0"/>
              <a:t>!</a:t>
            </a:r>
          </a:p>
        </p:txBody>
      </p:sp>
      <p:sp>
        <p:nvSpPr>
          <p:cNvPr id="3" name="Content Placeholder 2"/>
          <p:cNvSpPr>
            <a:spLocks noGrp="1"/>
          </p:cNvSpPr>
          <p:nvPr>
            <p:ph idx="1"/>
          </p:nvPr>
        </p:nvSpPr>
        <p:spPr/>
        <p:txBody>
          <a:bodyPr/>
          <a:lstStyle/>
          <a:p>
            <a:r>
              <a:rPr lang="en-US" b="1" i="1" dirty="0" smtClean="0"/>
              <a:t>Beyond the obvious…</a:t>
            </a:r>
            <a:endParaRPr lang="en-US" b="1" i="1" dirty="0"/>
          </a:p>
        </p:txBody>
      </p:sp>
      <p:grpSp>
        <p:nvGrpSpPr>
          <p:cNvPr id="4" name="Group 3"/>
          <p:cNvGrpSpPr/>
          <p:nvPr/>
        </p:nvGrpSpPr>
        <p:grpSpPr>
          <a:xfrm>
            <a:off x="417787" y="2204545"/>
            <a:ext cx="8368861" cy="4234781"/>
            <a:chOff x="417787" y="2204545"/>
            <a:chExt cx="8368861" cy="423478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87" y="2204545"/>
              <a:ext cx="2562922" cy="3221288"/>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066" y="3124200"/>
              <a:ext cx="4142273" cy="2764088"/>
            </a:xfrm>
            <a:prstGeom prst="rect">
              <a:avLst/>
            </a:prstGeom>
            <a:ln>
              <a:noFill/>
            </a:ln>
            <a:effectLst>
              <a:softEdge rad="112500"/>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7683" r="17129"/>
            <a:stretch/>
          </p:blipFill>
          <p:spPr>
            <a:xfrm>
              <a:off x="5891048" y="3815189"/>
              <a:ext cx="2895600" cy="2624137"/>
            </a:xfrm>
            <a:prstGeom prst="rect">
              <a:avLst/>
            </a:prstGeom>
            <a:ln>
              <a:noFill/>
            </a:ln>
            <a:effectLst>
              <a:softEdge rad="112500"/>
            </a:effectLst>
          </p:spPr>
        </p:pic>
      </p:grpSp>
    </p:spTree>
    <p:extLst>
      <p:ext uri="{BB962C8B-B14F-4D97-AF65-F5344CB8AC3E}">
        <p14:creationId xmlns:p14="http://schemas.microsoft.com/office/powerpoint/2010/main" val="421371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Organizing Yourself</a:t>
            </a:r>
            <a:endParaRPr lang="en-US" sz="4000" b="1" dirty="0"/>
          </a:p>
        </p:txBody>
      </p:sp>
      <p:sp>
        <p:nvSpPr>
          <p:cNvPr id="3" name="Content Placeholder 2"/>
          <p:cNvSpPr>
            <a:spLocks noGrp="1"/>
          </p:cNvSpPr>
          <p:nvPr>
            <p:ph idx="1"/>
          </p:nvPr>
        </p:nvSpPr>
        <p:spPr/>
        <p:txBody>
          <a:bodyPr>
            <a:normAutofit lnSpcReduction="10000"/>
          </a:bodyPr>
          <a:lstStyle/>
          <a:p>
            <a:r>
              <a:rPr lang="en-US" b="1" dirty="0" smtClean="0"/>
              <a:t>Standing Sponsorship Committee </a:t>
            </a:r>
            <a:r>
              <a:rPr lang="en-US" dirty="0" smtClean="0"/>
              <a:t>with one person dedicated to Fulfillment.</a:t>
            </a:r>
          </a:p>
          <a:p>
            <a:endParaRPr lang="en-US" dirty="0" smtClean="0"/>
          </a:p>
          <a:p>
            <a:r>
              <a:rPr lang="en-US" dirty="0" smtClean="0"/>
              <a:t>Not everyone has to “ask” – research, thanks, handle details and logistics, marketing, writer.</a:t>
            </a:r>
          </a:p>
          <a:p>
            <a:endParaRPr lang="en-US" dirty="0" smtClean="0"/>
          </a:p>
          <a:p>
            <a:r>
              <a:rPr lang="en-US" dirty="0" smtClean="0"/>
              <a:t>One or people do and at least one has to be aggressive and preferable connected. </a:t>
            </a:r>
            <a:r>
              <a:rPr lang="en-US" b="1" i="1" dirty="0" smtClean="0"/>
              <a:t>Who in your club will gets his or her calls returned?!</a:t>
            </a:r>
          </a:p>
        </p:txBody>
      </p:sp>
    </p:spTree>
    <p:extLst>
      <p:ext uri="{BB962C8B-B14F-4D97-AF65-F5344CB8AC3E}">
        <p14:creationId xmlns:p14="http://schemas.microsoft.com/office/powerpoint/2010/main" val="335556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2: Know Your Sponsor</a:t>
            </a:r>
            <a:endParaRPr lang="en-US" dirty="0"/>
          </a:p>
        </p:txBody>
      </p:sp>
      <p:sp>
        <p:nvSpPr>
          <p:cNvPr id="3" name="Content Placeholder 2"/>
          <p:cNvSpPr>
            <a:spLocks noGrp="1"/>
          </p:cNvSpPr>
          <p:nvPr>
            <p:ph idx="1"/>
          </p:nvPr>
        </p:nvSpPr>
        <p:spPr/>
        <p:txBody>
          <a:bodyPr/>
          <a:lstStyle/>
          <a:p>
            <a:pPr marL="0" indent="0" algn="ctr">
              <a:buNone/>
            </a:pPr>
            <a:r>
              <a:rPr lang="en-US" i="1" dirty="0" smtClean="0">
                <a:solidFill>
                  <a:srgbClr val="4115FD"/>
                </a:solidFill>
              </a:rPr>
              <a:t>“</a:t>
            </a:r>
            <a:r>
              <a:rPr lang="en-US" i="1" dirty="0">
                <a:solidFill>
                  <a:srgbClr val="4115FD"/>
                </a:solidFill>
              </a:rPr>
              <a:t>Ask not what sponsors can do for you, but what you can bring to a sponsor.”</a:t>
            </a:r>
            <a:endParaRPr lang="en-US" dirty="0">
              <a:solidFill>
                <a:srgbClr val="4115FD"/>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2895600"/>
            <a:ext cx="2895600" cy="3309257"/>
          </a:xfrm>
          <a:prstGeom prst="rect">
            <a:avLst/>
          </a:prstGeom>
        </p:spPr>
      </p:pic>
    </p:spTree>
    <p:extLst>
      <p:ext uri="{BB962C8B-B14F-4D97-AF65-F5344CB8AC3E}">
        <p14:creationId xmlns:p14="http://schemas.microsoft.com/office/powerpoint/2010/main" val="3065516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Dave Brown</a:t>
            </a:r>
            <a:endParaRPr lang="en-US" b="1" dirty="0"/>
          </a:p>
        </p:txBody>
      </p:sp>
      <p:sp>
        <p:nvSpPr>
          <p:cNvPr id="3" name="Content Placeholder 2"/>
          <p:cNvSpPr>
            <a:spLocks noGrp="1"/>
          </p:cNvSpPr>
          <p:nvPr>
            <p:ph sz="half" idx="1"/>
          </p:nvPr>
        </p:nvSpPr>
        <p:spPr/>
        <p:txBody>
          <a:bodyPr>
            <a:normAutofit fontScale="85000" lnSpcReduction="10000"/>
          </a:bodyPr>
          <a:lstStyle/>
          <a:p>
            <a:pPr>
              <a:buFont typeface="Calibri" panose="020F0502020204030204" pitchFamily="34" charset="0"/>
              <a:buChar char="₋"/>
            </a:pPr>
            <a:r>
              <a:rPr lang="en-US" dirty="0" smtClean="0"/>
              <a:t>30 + years </a:t>
            </a:r>
            <a:r>
              <a:rPr lang="en-US" dirty="0"/>
              <a:t>as a DOC, college, HS </a:t>
            </a:r>
            <a:r>
              <a:rPr lang="en-US" dirty="0" smtClean="0"/>
              <a:t>&amp; </a:t>
            </a:r>
            <a:r>
              <a:rPr lang="en-US" dirty="0" err="1" smtClean="0"/>
              <a:t>ODP</a:t>
            </a:r>
            <a:r>
              <a:rPr lang="en-US" dirty="0" smtClean="0"/>
              <a:t> </a:t>
            </a:r>
            <a:r>
              <a:rPr lang="en-US" dirty="0"/>
              <a:t>coach plus 25 years grant writing in higher </a:t>
            </a:r>
            <a:r>
              <a:rPr lang="en-US" dirty="0" err="1" smtClean="0"/>
              <a:t>ed</a:t>
            </a:r>
            <a:r>
              <a:rPr lang="en-US" dirty="0" smtClean="0"/>
              <a:t>, soccer and </a:t>
            </a:r>
            <a:r>
              <a:rPr lang="en-US" dirty="0"/>
              <a:t>youth </a:t>
            </a:r>
            <a:r>
              <a:rPr lang="en-US" dirty="0" smtClean="0"/>
              <a:t>services.  </a:t>
            </a:r>
          </a:p>
          <a:p>
            <a:pPr>
              <a:buFont typeface="Calibri" panose="020F0502020204030204" pitchFamily="34" charset="0"/>
              <a:buChar char="₋"/>
            </a:pPr>
            <a:endParaRPr lang="en-US" sz="1500" dirty="0"/>
          </a:p>
          <a:p>
            <a:pPr>
              <a:buFont typeface="Calibri" panose="020F0502020204030204" pitchFamily="34" charset="0"/>
              <a:buChar char="₋"/>
            </a:pPr>
            <a:r>
              <a:rPr lang="en-US" dirty="0" err="1"/>
              <a:t>USSF</a:t>
            </a:r>
            <a:r>
              <a:rPr lang="en-US" dirty="0"/>
              <a:t> B license, </a:t>
            </a:r>
            <a:r>
              <a:rPr lang="en-US" dirty="0" err="1"/>
              <a:t>NSCAA</a:t>
            </a:r>
            <a:r>
              <a:rPr lang="en-US" dirty="0"/>
              <a:t> DOC certificate, Master’s Degree in higher education</a:t>
            </a:r>
          </a:p>
          <a:p>
            <a:pPr>
              <a:buFont typeface="Calibri" panose="020F0502020204030204" pitchFamily="34" charset="0"/>
              <a:buChar char="₋"/>
            </a:pPr>
            <a:endParaRPr lang="en-US" dirty="0" smtClean="0"/>
          </a:p>
          <a:p>
            <a:pPr>
              <a:buFont typeface="Calibri" panose="020F0502020204030204" pitchFamily="34" charset="0"/>
              <a:buChar char="₋"/>
            </a:pPr>
            <a:r>
              <a:rPr lang="en-US" dirty="0" smtClean="0"/>
              <a:t>Seattle native</a:t>
            </a:r>
            <a:endParaRPr lang="en-US" dirty="0"/>
          </a:p>
          <a:p>
            <a:pPr marL="0" indent="0">
              <a:buNone/>
            </a:pPr>
            <a:r>
              <a:rPr lang="en-US" sz="1500" dirty="0"/>
              <a:t> </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42284"/>
            <a:ext cx="4038600" cy="3841795"/>
          </a:xfrm>
          <a:prstGeom prst="rect">
            <a:avLst/>
          </a:prstGeom>
        </p:spPr>
      </p:pic>
    </p:spTree>
    <p:extLst>
      <p:ext uri="{BB962C8B-B14F-4D97-AF65-F5344CB8AC3E}">
        <p14:creationId xmlns:p14="http://schemas.microsoft.com/office/powerpoint/2010/main" val="4012594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Your Research Objectives</a:t>
            </a:r>
            <a:r>
              <a:rPr lang="en-US" b="1" dirty="0"/>
              <a:t/>
            </a:r>
            <a:br>
              <a:rPr lang="en-US" b="1" dirty="0"/>
            </a:b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Connections: </a:t>
            </a:r>
            <a:r>
              <a:rPr lang="en-US" i="1" dirty="0" smtClean="0">
                <a:solidFill>
                  <a:srgbClr val="FF0000"/>
                </a:solidFill>
              </a:rPr>
              <a:t>One of most important is who does business with whom</a:t>
            </a:r>
          </a:p>
          <a:p>
            <a:endParaRPr lang="en-US" dirty="0"/>
          </a:p>
          <a:p>
            <a:r>
              <a:rPr lang="en-US" dirty="0" smtClean="0"/>
              <a:t>Prospect’s </a:t>
            </a:r>
            <a:r>
              <a:rPr lang="en-US" dirty="0"/>
              <a:t>marketing and sales </a:t>
            </a:r>
            <a:r>
              <a:rPr lang="en-US" dirty="0" smtClean="0"/>
              <a:t>objectives</a:t>
            </a:r>
          </a:p>
          <a:p>
            <a:endParaRPr lang="en-US" dirty="0"/>
          </a:p>
          <a:p>
            <a:r>
              <a:rPr lang="en-US" dirty="0"/>
              <a:t>N</a:t>
            </a:r>
            <a:r>
              <a:rPr lang="en-US" dirty="0" smtClean="0"/>
              <a:t>ew </a:t>
            </a:r>
            <a:r>
              <a:rPr lang="en-US" dirty="0"/>
              <a:t>initiatives, target audience(s</a:t>
            </a:r>
            <a:r>
              <a:rPr lang="en-US" dirty="0" smtClean="0"/>
              <a:t>)</a:t>
            </a:r>
          </a:p>
          <a:p>
            <a:endParaRPr lang="en-US" dirty="0"/>
          </a:p>
          <a:p>
            <a:r>
              <a:rPr lang="en-US" dirty="0"/>
              <a:t>C</a:t>
            </a:r>
            <a:r>
              <a:rPr lang="en-US" dirty="0" smtClean="0"/>
              <a:t>urrent sponsorship</a:t>
            </a:r>
          </a:p>
          <a:p>
            <a:endParaRPr lang="en-US" dirty="0"/>
          </a:p>
          <a:p>
            <a:r>
              <a:rPr lang="en-US" dirty="0"/>
              <a:t>O</a:t>
            </a:r>
            <a:r>
              <a:rPr lang="en-US" dirty="0" smtClean="0"/>
              <a:t>perational </a:t>
            </a:r>
            <a:r>
              <a:rPr lang="en-US" dirty="0"/>
              <a:t>areas / geography</a:t>
            </a:r>
          </a:p>
          <a:p>
            <a:endParaRPr lang="en-US" dirty="0"/>
          </a:p>
        </p:txBody>
      </p:sp>
    </p:spTree>
    <p:extLst>
      <p:ext uri="{BB962C8B-B14F-4D97-AF65-F5344CB8AC3E}">
        <p14:creationId xmlns:p14="http://schemas.microsoft.com/office/powerpoint/2010/main" val="111060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i="1" dirty="0"/>
              <a:t>Approach</a:t>
            </a:r>
            <a:r>
              <a:rPr lang="en-US" dirty="0"/>
              <a:t>:  Your goal is a warm call; </a:t>
            </a:r>
            <a:r>
              <a:rPr lang="en-US" b="1" i="1" dirty="0"/>
              <a:t>never</a:t>
            </a:r>
            <a:r>
              <a:rPr lang="en-US" dirty="0"/>
              <a:t> a cold call</a:t>
            </a:r>
            <a:endParaRPr lang="en-US" b="1"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447800"/>
            <a:ext cx="3918857" cy="27432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3581400"/>
            <a:ext cx="4186990" cy="2743200"/>
          </a:xfrm>
        </p:spPr>
      </p:pic>
    </p:spTree>
    <p:extLst>
      <p:ext uri="{BB962C8B-B14F-4D97-AF65-F5344CB8AC3E}">
        <p14:creationId xmlns:p14="http://schemas.microsoft.com/office/powerpoint/2010/main" val="2344193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Detailed Prospect Identification Plan</a:t>
            </a:r>
            <a:endParaRPr lang="en-US" b="1" dirty="0"/>
          </a:p>
        </p:txBody>
      </p:sp>
      <p:sp>
        <p:nvSpPr>
          <p:cNvPr id="3" name="Content Placeholder 2"/>
          <p:cNvSpPr>
            <a:spLocks noGrp="1"/>
          </p:cNvSpPr>
          <p:nvPr>
            <p:ph idx="1"/>
          </p:nvPr>
        </p:nvSpPr>
        <p:spPr/>
        <p:txBody>
          <a:bodyPr/>
          <a:lstStyle/>
          <a:p>
            <a:pPr marL="0" indent="0">
              <a:buNone/>
            </a:pPr>
            <a:r>
              <a:rPr lang="en-US" b="1" dirty="0" smtClean="0"/>
              <a:t>“</a:t>
            </a:r>
            <a:r>
              <a:rPr lang="en-US" b="1" i="1" dirty="0" smtClean="0"/>
              <a:t>5 </a:t>
            </a:r>
            <a:r>
              <a:rPr lang="en-US" b="1" i="1" dirty="0"/>
              <a:t>steps to finding that perfect </a:t>
            </a:r>
            <a:r>
              <a:rPr lang="en-US" b="1" i="1" dirty="0" smtClean="0"/>
              <a:t>sponsor</a:t>
            </a:r>
            <a:r>
              <a:rPr lang="en-US" b="1" dirty="0" smtClean="0"/>
              <a:t>.”</a:t>
            </a:r>
          </a:p>
          <a:p>
            <a:r>
              <a:rPr lang="en-US" dirty="0">
                <a:hlinkClick r:id="rId2"/>
              </a:rPr>
              <a:t>http://practicalsponsorshipideas.com/finding-perfect-sponsors</a:t>
            </a:r>
            <a:r>
              <a:rPr lang="en-US" dirty="0" smtClean="0">
                <a:hlinkClick r:id="rId2"/>
              </a:rPr>
              <a:t>/</a:t>
            </a:r>
            <a:r>
              <a:rPr lang="en-US" dirty="0" smtClean="0"/>
              <a:t> </a:t>
            </a:r>
          </a:p>
          <a:p>
            <a:endParaRPr lang="en-US" dirty="0"/>
          </a:p>
        </p:txBody>
      </p:sp>
    </p:spTree>
    <p:extLst>
      <p:ext uri="{BB962C8B-B14F-4D97-AF65-F5344CB8AC3E}">
        <p14:creationId xmlns:p14="http://schemas.microsoft.com/office/powerpoint/2010/main" val="1206120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b="1" dirty="0"/>
              <a:t>Marketing</a:t>
            </a:r>
            <a:r>
              <a:rPr lang="en-US" dirty="0"/>
              <a:t> vs. </a:t>
            </a:r>
            <a:r>
              <a:rPr lang="en-US" b="1" dirty="0"/>
              <a:t>Philanthropic</a:t>
            </a:r>
            <a:r>
              <a:rPr lang="en-US" dirty="0"/>
              <a:t> </a:t>
            </a:r>
            <a:r>
              <a:rPr lang="en-US" b="1" dirty="0"/>
              <a:t>Funds</a:t>
            </a:r>
            <a:r>
              <a:rPr lang="en-US" dirty="0"/>
              <a:t/>
            </a:r>
            <a:br>
              <a:rPr lang="en-US" dirty="0"/>
            </a:b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71600" y="1828800"/>
            <a:ext cx="2438400" cy="3422316"/>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86400" y="1981200"/>
            <a:ext cx="2438400" cy="2858348"/>
          </a:xfrm>
        </p:spPr>
      </p:pic>
    </p:spTree>
    <p:extLst>
      <p:ext uri="{BB962C8B-B14F-4D97-AF65-F5344CB8AC3E}">
        <p14:creationId xmlns:p14="http://schemas.microsoft.com/office/powerpoint/2010/main" val="956528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85800" y="2057400"/>
            <a:ext cx="7772400" cy="403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b="1" dirty="0"/>
              <a:t>The Business Sweet Spot </a:t>
            </a:r>
            <a:r>
              <a:rPr lang="en-US" dirty="0"/>
              <a:t/>
            </a:r>
            <a:br>
              <a:rPr lang="en-US" dirty="0"/>
            </a:br>
            <a:endParaRPr lang="en-US" dirty="0"/>
          </a:p>
        </p:txBody>
      </p:sp>
      <p:sp>
        <p:nvSpPr>
          <p:cNvPr id="3" name="Content Placeholder 2"/>
          <p:cNvSpPr>
            <a:spLocks noGrp="1"/>
          </p:cNvSpPr>
          <p:nvPr>
            <p:ph idx="1"/>
          </p:nvPr>
        </p:nvSpPr>
        <p:spPr>
          <a:xfrm>
            <a:off x="457200" y="1066800"/>
            <a:ext cx="8229600" cy="5257800"/>
          </a:xfrm>
        </p:spPr>
        <p:txBody>
          <a:bodyPr>
            <a:normAutofit fontScale="70000" lnSpcReduction="20000"/>
          </a:bodyPr>
          <a:lstStyle/>
          <a:p>
            <a:pPr>
              <a:buFont typeface="Calibri" panose="020F0502020204030204" pitchFamily="34" charset="0"/>
              <a:buChar char="‒"/>
            </a:pPr>
            <a:r>
              <a:rPr lang="en-US" dirty="0"/>
              <a:t>Multinational Corporation (no connection)</a:t>
            </a:r>
          </a:p>
          <a:p>
            <a:pPr>
              <a:buFont typeface="Calibri" panose="020F0502020204030204" pitchFamily="34" charset="0"/>
              <a:buChar char="‒"/>
            </a:pPr>
            <a:r>
              <a:rPr lang="en-US" dirty="0"/>
              <a:t>Large chain</a:t>
            </a:r>
            <a:r>
              <a:rPr lang="en-US" i="1" dirty="0"/>
              <a:t> </a:t>
            </a:r>
            <a:r>
              <a:rPr lang="en-US" dirty="0"/>
              <a:t>with local presence but headquarters in another state (no connection)</a:t>
            </a:r>
          </a:p>
          <a:p>
            <a:pPr>
              <a:buFont typeface="Calibri" panose="020F0502020204030204" pitchFamily="34" charset="0"/>
              <a:buChar char="‒"/>
            </a:pPr>
            <a:r>
              <a:rPr lang="en-US" dirty="0"/>
              <a:t>National company with plant or hub in your area</a:t>
            </a:r>
          </a:p>
          <a:p>
            <a:pPr>
              <a:buFont typeface="Calibri" panose="020F0502020204030204" pitchFamily="34" charset="0"/>
              <a:buChar char="‒"/>
            </a:pPr>
            <a:r>
              <a:rPr lang="en-US" dirty="0"/>
              <a:t>Large public corporation with history of sponsorship you have a strong connection to </a:t>
            </a:r>
          </a:p>
          <a:p>
            <a:pPr>
              <a:buFont typeface="Calibri" panose="020F0502020204030204" pitchFamily="34" charset="0"/>
              <a:buChar char="‒"/>
            </a:pPr>
            <a:r>
              <a:rPr lang="en-US" dirty="0"/>
              <a:t>Large privately owned business you have strong connection to</a:t>
            </a:r>
          </a:p>
          <a:p>
            <a:pPr>
              <a:buFont typeface="Calibri" panose="020F0502020204030204" pitchFamily="34" charset="0"/>
              <a:buChar char="‒"/>
            </a:pPr>
            <a:r>
              <a:rPr lang="en-US" dirty="0"/>
              <a:t>Medium privately owned business you have strong connection to</a:t>
            </a:r>
          </a:p>
          <a:p>
            <a:pPr>
              <a:buFont typeface="Calibri" panose="020F0502020204030204" pitchFamily="34" charset="0"/>
              <a:buChar char="‒"/>
            </a:pPr>
            <a:r>
              <a:rPr lang="en-US" dirty="0"/>
              <a:t>Franchise owner – multiple stores or region</a:t>
            </a:r>
          </a:p>
          <a:p>
            <a:pPr>
              <a:buFont typeface="Calibri" panose="020F0502020204030204" pitchFamily="34" charset="0"/>
              <a:buChar char="‒"/>
            </a:pPr>
            <a:r>
              <a:rPr lang="en-US" dirty="0"/>
              <a:t>Franchise owner – one large successful unit</a:t>
            </a:r>
          </a:p>
          <a:p>
            <a:pPr>
              <a:buFont typeface="Calibri" panose="020F0502020204030204" pitchFamily="34" charset="0"/>
              <a:buChar char="‒"/>
            </a:pPr>
            <a:r>
              <a:rPr lang="en-US" dirty="0"/>
              <a:t>In-kind donation of true value</a:t>
            </a:r>
          </a:p>
          <a:p>
            <a:pPr>
              <a:buFont typeface="Calibri" panose="020F0502020204030204" pitchFamily="34" charset="0"/>
              <a:buChar char="‒"/>
            </a:pPr>
            <a:r>
              <a:rPr lang="en-US" dirty="0"/>
              <a:t>Start up Business:  (Single person landscaping vs venture capital backed high tech in competitive market)</a:t>
            </a:r>
          </a:p>
          <a:p>
            <a:pPr>
              <a:buFont typeface="Calibri" panose="020F0502020204030204" pitchFamily="34" charset="0"/>
              <a:buChar char="‒"/>
            </a:pPr>
            <a:r>
              <a:rPr lang="en-US" dirty="0"/>
              <a:t>New business/brand entering a crowded market</a:t>
            </a:r>
          </a:p>
          <a:p>
            <a:pPr>
              <a:buFont typeface="Calibri" panose="020F0502020204030204" pitchFamily="34" charset="0"/>
              <a:buChar char="‒"/>
            </a:pPr>
            <a:r>
              <a:rPr lang="en-US" dirty="0"/>
              <a:t>Single franchise owner – new or small</a:t>
            </a:r>
          </a:p>
          <a:p>
            <a:pPr>
              <a:buFont typeface="Calibri" panose="020F0502020204030204" pitchFamily="34" charset="0"/>
              <a:buChar char="‒"/>
            </a:pPr>
            <a:r>
              <a:rPr lang="en-US" dirty="0"/>
              <a:t>Mom &amp; Pop </a:t>
            </a:r>
            <a:r>
              <a:rPr lang="en-US" dirty="0" smtClean="0"/>
              <a:t>business</a:t>
            </a:r>
            <a:endParaRPr lang="en-US" dirty="0"/>
          </a:p>
          <a:p>
            <a:endParaRPr lang="en-US" dirty="0"/>
          </a:p>
        </p:txBody>
      </p:sp>
    </p:spTree>
    <p:extLst>
      <p:ext uri="{BB962C8B-B14F-4D97-AF65-F5344CB8AC3E}">
        <p14:creationId xmlns:p14="http://schemas.microsoft.com/office/powerpoint/2010/main" val="15486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b="1" i="1" dirty="0" smtClean="0"/>
              <a:t/>
            </a:r>
            <a:br>
              <a:rPr lang="en-US" b="1" i="1" dirty="0" smtClean="0"/>
            </a:br>
            <a:r>
              <a:rPr lang="en-US" b="1" i="1" dirty="0" smtClean="0"/>
              <a:t>Sample </a:t>
            </a:r>
            <a:r>
              <a:rPr lang="en-US" b="1" i="1" dirty="0"/>
              <a:t>sponsor list </a:t>
            </a:r>
            <a:r>
              <a:rPr lang="en-US" dirty="0"/>
              <a:t>from large </a:t>
            </a:r>
            <a:r>
              <a:rPr lang="en-US" dirty="0" smtClean="0"/>
              <a:t>club in the Greater </a:t>
            </a:r>
            <a:r>
              <a:rPr lang="en-US" dirty="0"/>
              <a:t>Seattle </a:t>
            </a:r>
            <a:r>
              <a:rPr lang="en-US" dirty="0" smtClean="0"/>
              <a:t>area: </a:t>
            </a:r>
            <a:r>
              <a:rPr lang="en-US" sz="3100" dirty="0" smtClean="0"/>
              <a:t/>
            </a:r>
            <a:br>
              <a:rPr lang="en-US" sz="3100" dirty="0" smtClean="0"/>
            </a:br>
            <a:r>
              <a:rPr lang="en-US" dirty="0"/>
              <a:t/>
            </a:r>
            <a:br>
              <a:rPr lang="en-US" dirty="0"/>
            </a:br>
            <a:endParaRPr lang="en-US" sz="1100" dirty="0"/>
          </a:p>
        </p:txBody>
      </p:sp>
      <p:sp>
        <p:nvSpPr>
          <p:cNvPr id="3" name="Content Placeholder 2"/>
          <p:cNvSpPr>
            <a:spLocks noGrp="1"/>
          </p:cNvSpPr>
          <p:nvPr>
            <p:ph idx="1"/>
          </p:nvPr>
        </p:nvSpPr>
        <p:spPr/>
        <p:txBody>
          <a:bodyPr>
            <a:normAutofit/>
          </a:bodyPr>
          <a:lstStyle/>
          <a:p>
            <a:r>
              <a:rPr lang="en-US" dirty="0" smtClean="0"/>
              <a:t>Windows </a:t>
            </a:r>
            <a:r>
              <a:rPr lang="en-US" dirty="0"/>
              <a:t>Phone (jersey sponsor)</a:t>
            </a:r>
          </a:p>
          <a:p>
            <a:r>
              <a:rPr lang="en-US" dirty="0"/>
              <a:t>Redapt data center infrastructure and cloud solutions</a:t>
            </a:r>
          </a:p>
          <a:p>
            <a:r>
              <a:rPr lang="en-US" dirty="0"/>
              <a:t>XXX Soccer </a:t>
            </a:r>
            <a:r>
              <a:rPr lang="en-US" dirty="0" smtClean="0"/>
              <a:t>Stores</a:t>
            </a:r>
            <a:endParaRPr lang="en-US" dirty="0"/>
          </a:p>
          <a:p>
            <a:r>
              <a:rPr lang="en-US" dirty="0"/>
              <a:t>Nike</a:t>
            </a:r>
          </a:p>
          <a:p>
            <a:r>
              <a:rPr lang="en-US" dirty="0"/>
              <a:t>XXX Health Orthopedic</a:t>
            </a:r>
          </a:p>
          <a:p>
            <a:r>
              <a:rPr lang="en-US" dirty="0"/>
              <a:t>XXX </a:t>
            </a:r>
            <a:r>
              <a:rPr lang="en-US" dirty="0" smtClean="0"/>
              <a:t>Mortgage</a:t>
            </a:r>
          </a:p>
          <a:p>
            <a:endParaRPr lang="en-US" dirty="0"/>
          </a:p>
          <a:p>
            <a:endParaRPr lang="en-US" dirty="0"/>
          </a:p>
        </p:txBody>
      </p:sp>
    </p:spTree>
    <p:extLst>
      <p:ext uri="{BB962C8B-B14F-4D97-AF65-F5344CB8AC3E}">
        <p14:creationId xmlns:p14="http://schemas.microsoft.com/office/powerpoint/2010/main" val="3010813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Sample List Continued</a:t>
            </a:r>
            <a:endParaRPr lang="en-US" sz="4000" b="1" dirty="0"/>
          </a:p>
        </p:txBody>
      </p:sp>
      <p:sp>
        <p:nvSpPr>
          <p:cNvPr id="3" name="Content Placeholder 2"/>
          <p:cNvSpPr>
            <a:spLocks noGrp="1"/>
          </p:cNvSpPr>
          <p:nvPr>
            <p:ph idx="1"/>
          </p:nvPr>
        </p:nvSpPr>
        <p:spPr/>
        <p:txBody>
          <a:bodyPr/>
          <a:lstStyle/>
          <a:p>
            <a:r>
              <a:rPr lang="en-US" dirty="0"/>
              <a:t>XXX Healthcare (BROKERS) </a:t>
            </a:r>
          </a:p>
          <a:p>
            <a:r>
              <a:rPr lang="en-US" dirty="0"/>
              <a:t>Enterprise rental cars</a:t>
            </a:r>
          </a:p>
          <a:p>
            <a:r>
              <a:rPr lang="en-US" strike="sngStrike" dirty="0"/>
              <a:t>Alaska </a:t>
            </a:r>
            <a:r>
              <a:rPr lang="en-US" strike="sngStrike" dirty="0" smtClean="0"/>
              <a:t>Airways </a:t>
            </a:r>
            <a:r>
              <a:rPr lang="en-US" dirty="0" smtClean="0"/>
              <a:t>Delta Airlines</a:t>
            </a:r>
            <a:endParaRPr lang="en-US" dirty="0"/>
          </a:p>
          <a:p>
            <a:r>
              <a:rPr lang="en-US" dirty="0" err="1"/>
              <a:t>XXXX</a:t>
            </a:r>
            <a:r>
              <a:rPr lang="en-US" dirty="0"/>
              <a:t> Consulting - business and technology consulting firm</a:t>
            </a:r>
          </a:p>
          <a:p>
            <a:r>
              <a:rPr lang="en-US" dirty="0"/>
              <a:t>Waste Management</a:t>
            </a:r>
          </a:p>
          <a:p>
            <a:r>
              <a:rPr lang="en-US" dirty="0"/>
              <a:t>Honda of XXX</a:t>
            </a:r>
          </a:p>
          <a:p>
            <a:endParaRPr lang="en-US" dirty="0"/>
          </a:p>
        </p:txBody>
      </p:sp>
    </p:spTree>
    <p:extLst>
      <p:ext uri="{BB962C8B-B14F-4D97-AF65-F5344CB8AC3E}">
        <p14:creationId xmlns:p14="http://schemas.microsoft.com/office/powerpoint/2010/main" val="158404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Sample List Continued</a:t>
            </a:r>
          </a:p>
        </p:txBody>
      </p:sp>
      <p:sp>
        <p:nvSpPr>
          <p:cNvPr id="3" name="Content Placeholder 2"/>
          <p:cNvSpPr>
            <a:spLocks noGrp="1"/>
          </p:cNvSpPr>
          <p:nvPr>
            <p:ph idx="1"/>
          </p:nvPr>
        </p:nvSpPr>
        <p:spPr/>
        <p:txBody>
          <a:bodyPr/>
          <a:lstStyle/>
          <a:p>
            <a:r>
              <a:rPr lang="en-US" dirty="0"/>
              <a:t>XXX Photography</a:t>
            </a:r>
          </a:p>
          <a:p>
            <a:r>
              <a:rPr lang="en-US" dirty="0"/>
              <a:t>XXX Physical Therapy</a:t>
            </a:r>
          </a:p>
          <a:p>
            <a:r>
              <a:rPr lang="en-US" dirty="0"/>
              <a:t>XXX Home Medical</a:t>
            </a:r>
          </a:p>
          <a:p>
            <a:r>
              <a:rPr lang="en-US" dirty="0"/>
              <a:t>Max Muscle Nutrition</a:t>
            </a:r>
          </a:p>
          <a:p>
            <a:r>
              <a:rPr lang="en-US" dirty="0"/>
              <a:t>XXX Ridge Physical Therapy</a:t>
            </a:r>
          </a:p>
          <a:p>
            <a:r>
              <a:rPr lang="en-US" dirty="0"/>
              <a:t>XXX Windermere Real Estate</a:t>
            </a:r>
          </a:p>
          <a:p>
            <a:r>
              <a:rPr lang="en-US" dirty="0"/>
              <a:t>XXX Windermere Real </a:t>
            </a:r>
            <a:r>
              <a:rPr lang="en-US" dirty="0" smtClean="0"/>
              <a:t>Estate (2)</a:t>
            </a:r>
            <a:endParaRPr lang="en-US" dirty="0"/>
          </a:p>
          <a:p>
            <a:endParaRPr lang="en-US" dirty="0"/>
          </a:p>
        </p:txBody>
      </p:sp>
    </p:spTree>
    <p:extLst>
      <p:ext uri="{BB962C8B-B14F-4D97-AF65-F5344CB8AC3E}">
        <p14:creationId xmlns:p14="http://schemas.microsoft.com/office/powerpoint/2010/main" val="3810069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Sample List Continued</a:t>
            </a:r>
          </a:p>
        </p:txBody>
      </p:sp>
      <p:sp>
        <p:nvSpPr>
          <p:cNvPr id="3" name="Content Placeholder 2"/>
          <p:cNvSpPr>
            <a:spLocks noGrp="1"/>
          </p:cNvSpPr>
          <p:nvPr>
            <p:ph idx="1"/>
          </p:nvPr>
        </p:nvSpPr>
        <p:spPr/>
        <p:txBody>
          <a:bodyPr>
            <a:normAutofit lnSpcReduction="10000"/>
          </a:bodyPr>
          <a:lstStyle/>
          <a:p>
            <a:r>
              <a:rPr lang="en-US" dirty="0"/>
              <a:t>Yogurt Land</a:t>
            </a:r>
          </a:p>
          <a:p>
            <a:r>
              <a:rPr lang="en-US" dirty="0"/>
              <a:t>XXX Software - Digital Marketing and Analytics solutions</a:t>
            </a:r>
          </a:p>
          <a:p>
            <a:r>
              <a:rPr lang="en-US" dirty="0"/>
              <a:t>XXX (RESTAURANT) on Main S</a:t>
            </a:r>
            <a:r>
              <a:rPr lang="en-US" dirty="0" smtClean="0"/>
              <a:t>treet</a:t>
            </a:r>
            <a:endParaRPr lang="en-US" dirty="0"/>
          </a:p>
          <a:p>
            <a:r>
              <a:rPr lang="en-US" dirty="0"/>
              <a:t>Ristorante </a:t>
            </a:r>
            <a:r>
              <a:rPr lang="en-US" dirty="0" err="1"/>
              <a:t>Paradiso</a:t>
            </a:r>
            <a:endParaRPr lang="en-US" dirty="0"/>
          </a:p>
          <a:p>
            <a:r>
              <a:rPr lang="en-US" dirty="0"/>
              <a:t>Grand Events Rental</a:t>
            </a:r>
          </a:p>
          <a:p>
            <a:r>
              <a:rPr lang="en-US" dirty="0"/>
              <a:t>XXX Real Estate </a:t>
            </a:r>
          </a:p>
          <a:p>
            <a:r>
              <a:rPr lang="en-US" dirty="0"/>
              <a:t>XXX Sports Chiropractic</a:t>
            </a:r>
          </a:p>
          <a:p>
            <a:endParaRPr lang="en-US" dirty="0"/>
          </a:p>
        </p:txBody>
      </p:sp>
    </p:spTree>
    <p:extLst>
      <p:ext uri="{BB962C8B-B14F-4D97-AF65-F5344CB8AC3E}">
        <p14:creationId xmlns:p14="http://schemas.microsoft.com/office/powerpoint/2010/main" val="3910358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Other</a:t>
            </a:r>
            <a:endParaRPr lang="en-US" sz="4000" b="1" dirty="0"/>
          </a:p>
        </p:txBody>
      </p:sp>
      <p:sp>
        <p:nvSpPr>
          <p:cNvPr id="3" name="Content Placeholder 2"/>
          <p:cNvSpPr>
            <a:spLocks noGrp="1"/>
          </p:cNvSpPr>
          <p:nvPr>
            <p:ph idx="1"/>
          </p:nvPr>
        </p:nvSpPr>
        <p:spPr/>
        <p:txBody>
          <a:bodyPr>
            <a:normAutofit fontScale="92500" lnSpcReduction="10000"/>
          </a:bodyPr>
          <a:lstStyle/>
          <a:p>
            <a:r>
              <a:rPr lang="en-US" dirty="0" smtClean="0"/>
              <a:t>Banking, financial services</a:t>
            </a:r>
          </a:p>
          <a:p>
            <a:r>
              <a:rPr lang="en-US" dirty="0" smtClean="0"/>
              <a:t>Massage Envy</a:t>
            </a:r>
          </a:p>
          <a:p>
            <a:r>
              <a:rPr lang="en-US" dirty="0" smtClean="0"/>
              <a:t>Insurance</a:t>
            </a:r>
          </a:p>
          <a:p>
            <a:r>
              <a:rPr lang="en-US" dirty="0"/>
              <a:t>C</a:t>
            </a:r>
            <a:r>
              <a:rPr lang="en-US" dirty="0" smtClean="0"/>
              <a:t>ollege </a:t>
            </a:r>
            <a:r>
              <a:rPr lang="en-US" dirty="0"/>
              <a:t>application guidance </a:t>
            </a:r>
            <a:r>
              <a:rPr lang="en-US" dirty="0" smtClean="0"/>
              <a:t>service or recruiting services</a:t>
            </a:r>
          </a:p>
          <a:p>
            <a:r>
              <a:rPr lang="en-US" dirty="0"/>
              <a:t>Nutrition counseling</a:t>
            </a:r>
          </a:p>
          <a:p>
            <a:r>
              <a:rPr lang="en-US" dirty="0"/>
              <a:t>Maid Service</a:t>
            </a:r>
          </a:p>
          <a:p>
            <a:r>
              <a:rPr lang="en-US" dirty="0"/>
              <a:t>Visiting Home Care </a:t>
            </a:r>
            <a:r>
              <a:rPr lang="en-US" dirty="0" smtClean="0"/>
              <a:t>Service</a:t>
            </a:r>
          </a:p>
          <a:p>
            <a:r>
              <a:rPr lang="en-US" dirty="0"/>
              <a:t>Bottling (</a:t>
            </a:r>
            <a:r>
              <a:rPr lang="en-US" dirty="0" err="1" smtClean="0"/>
              <a:t>Powerade</a:t>
            </a:r>
            <a:r>
              <a:rPr lang="en-US" dirty="0" smtClean="0"/>
              <a:t>, Gatorade, etc.)</a:t>
            </a:r>
            <a:endParaRPr lang="en-US" dirty="0"/>
          </a:p>
          <a:p>
            <a:endParaRPr lang="en-US" dirty="0"/>
          </a:p>
        </p:txBody>
      </p:sp>
    </p:spTree>
    <p:extLst>
      <p:ext uri="{BB962C8B-B14F-4D97-AF65-F5344CB8AC3E}">
        <p14:creationId xmlns:p14="http://schemas.microsoft.com/office/powerpoint/2010/main" val="97028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Participant </a:t>
            </a:r>
            <a:r>
              <a:rPr lang="en-US" sz="4000" b="1" dirty="0"/>
              <a:t>Minute Survey</a:t>
            </a:r>
          </a:p>
        </p:txBody>
      </p:sp>
      <p:sp>
        <p:nvSpPr>
          <p:cNvPr id="3" name="Content Placeholder 2"/>
          <p:cNvSpPr>
            <a:spLocks noGrp="1"/>
          </p:cNvSpPr>
          <p:nvPr>
            <p:ph idx="1"/>
          </p:nvPr>
        </p:nvSpPr>
        <p:spPr/>
        <p:txBody>
          <a:bodyPr>
            <a:normAutofit/>
          </a:bodyPr>
          <a:lstStyle/>
          <a:p>
            <a:r>
              <a:rPr lang="en-US" dirty="0"/>
              <a:t>Volunteer board member or officer?</a:t>
            </a:r>
          </a:p>
          <a:p>
            <a:r>
              <a:rPr lang="en-US" dirty="0"/>
              <a:t>Club executive director or a coaching director taking on more responsibilities?</a:t>
            </a:r>
          </a:p>
          <a:p>
            <a:r>
              <a:rPr lang="en-US" dirty="0"/>
              <a:t>Want some tools to take back home to share with/inspire others?</a:t>
            </a:r>
          </a:p>
          <a:p>
            <a:r>
              <a:rPr lang="en-US" smtClean="0"/>
              <a:t>Non-traditional?</a:t>
            </a:r>
          </a:p>
          <a:p>
            <a:r>
              <a:rPr lang="en-US" dirty="0" smtClean="0"/>
              <a:t>Other</a:t>
            </a:r>
            <a:r>
              <a:rPr lang="en-US" dirty="0"/>
              <a:t>?</a:t>
            </a:r>
          </a:p>
          <a:p>
            <a:endParaRPr lang="en-US" dirty="0"/>
          </a:p>
        </p:txBody>
      </p:sp>
    </p:spTree>
    <p:extLst>
      <p:ext uri="{BB962C8B-B14F-4D97-AF65-F5344CB8AC3E}">
        <p14:creationId xmlns:p14="http://schemas.microsoft.com/office/powerpoint/2010/main" val="336897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#3: The Twain Shall Meet</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240" y="1600200"/>
            <a:ext cx="6857519" cy="4525963"/>
          </a:xfrm>
        </p:spPr>
      </p:pic>
    </p:spTree>
    <p:extLst>
      <p:ext uri="{BB962C8B-B14F-4D97-AF65-F5344CB8AC3E}">
        <p14:creationId xmlns:p14="http://schemas.microsoft.com/office/powerpoint/2010/main" val="4269543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Contacting Sponsors </a:t>
            </a:r>
            <a:r>
              <a:rPr lang="en-US" sz="4000" b="1" dirty="0" smtClean="0"/>
              <a:t>– </a:t>
            </a:r>
            <a:r>
              <a:rPr lang="en-US" sz="4000" b="1" i="1" dirty="0" smtClean="0"/>
              <a:t>When</a:t>
            </a:r>
            <a:endParaRPr lang="en-US" sz="4000" b="1" i="1" dirty="0"/>
          </a:p>
        </p:txBody>
      </p:sp>
      <p:sp>
        <p:nvSpPr>
          <p:cNvPr id="3" name="Content Placeholder 2"/>
          <p:cNvSpPr>
            <a:spLocks noGrp="1"/>
          </p:cNvSpPr>
          <p:nvPr>
            <p:ph idx="1"/>
          </p:nvPr>
        </p:nvSpPr>
        <p:spPr/>
        <p:txBody>
          <a:bodyPr/>
          <a:lstStyle/>
          <a:p>
            <a:r>
              <a:rPr lang="en-US" dirty="0"/>
              <a:t>Typically </a:t>
            </a:r>
            <a:r>
              <a:rPr lang="en-US" dirty="0" smtClean="0"/>
              <a:t>budgets set by </a:t>
            </a:r>
            <a:r>
              <a:rPr lang="en-US" dirty="0"/>
              <a:t>January (</a:t>
            </a:r>
            <a:r>
              <a:rPr lang="en-US" dirty="0" smtClean="0"/>
              <a:t>decision-making Oct-Dec), </a:t>
            </a:r>
            <a:r>
              <a:rPr lang="en-US" dirty="0"/>
              <a:t>but sometimes quarterly or semi-annual requests allowed.  </a:t>
            </a:r>
            <a:endParaRPr lang="en-US" dirty="0" smtClean="0"/>
          </a:p>
          <a:p>
            <a:endParaRPr lang="en-US" dirty="0"/>
          </a:p>
          <a:p>
            <a:r>
              <a:rPr lang="en-US" dirty="0" smtClean="0"/>
              <a:t>Also funds maybe </a:t>
            </a:r>
            <a:r>
              <a:rPr lang="en-US" dirty="0"/>
              <a:t>left over at end of fiscal year.</a:t>
            </a:r>
          </a:p>
          <a:p>
            <a:endParaRPr lang="en-US" dirty="0"/>
          </a:p>
        </p:txBody>
      </p:sp>
    </p:spTree>
    <p:extLst>
      <p:ext uri="{BB962C8B-B14F-4D97-AF65-F5344CB8AC3E}">
        <p14:creationId xmlns:p14="http://schemas.microsoft.com/office/powerpoint/2010/main" val="288199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Speaking the </a:t>
            </a:r>
            <a:r>
              <a:rPr lang="en-US" b="1" dirty="0" smtClean="0"/>
              <a:t>Lingo</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Assets</a:t>
            </a:r>
            <a:r>
              <a:rPr lang="en-US" dirty="0"/>
              <a:t> – Property – Inventory - Event </a:t>
            </a:r>
          </a:p>
          <a:p>
            <a:r>
              <a:rPr lang="en-US" b="1" dirty="0"/>
              <a:t>Fulfillment</a:t>
            </a:r>
            <a:r>
              <a:rPr lang="en-US" dirty="0"/>
              <a:t> </a:t>
            </a:r>
            <a:r>
              <a:rPr lang="en-US" dirty="0" smtClean="0"/>
              <a:t>- Stewardship</a:t>
            </a:r>
            <a:endParaRPr lang="en-US" dirty="0"/>
          </a:p>
          <a:p>
            <a:r>
              <a:rPr lang="en-US" dirty="0"/>
              <a:t>Return on Investment (</a:t>
            </a:r>
            <a:r>
              <a:rPr lang="en-US" b="1" dirty="0"/>
              <a:t>ROI</a:t>
            </a:r>
            <a:r>
              <a:rPr lang="en-US" dirty="0"/>
              <a:t>) </a:t>
            </a:r>
          </a:p>
          <a:p>
            <a:r>
              <a:rPr lang="en-US" b="1" dirty="0" smtClean="0"/>
              <a:t>Leveraging</a:t>
            </a:r>
            <a:r>
              <a:rPr lang="en-US" dirty="0" smtClean="0"/>
              <a:t> - </a:t>
            </a:r>
            <a:r>
              <a:rPr lang="en-US" b="1" dirty="0" smtClean="0"/>
              <a:t>Activation</a:t>
            </a:r>
            <a:r>
              <a:rPr lang="en-US" dirty="0" smtClean="0"/>
              <a:t> (</a:t>
            </a:r>
            <a:r>
              <a:rPr lang="en-US" i="1" dirty="0" smtClean="0"/>
              <a:t>led and paid for by sponsor</a:t>
            </a:r>
            <a:r>
              <a:rPr lang="en-US" dirty="0" smtClean="0"/>
              <a:t>)</a:t>
            </a:r>
            <a:endParaRPr lang="en-US" dirty="0"/>
          </a:p>
          <a:p>
            <a:r>
              <a:rPr lang="en-US" b="1" dirty="0"/>
              <a:t>Cause </a:t>
            </a:r>
            <a:r>
              <a:rPr lang="en-US" b="1" dirty="0" smtClean="0"/>
              <a:t>Marketing </a:t>
            </a:r>
            <a:r>
              <a:rPr lang="en-US" dirty="0" smtClean="0"/>
              <a:t>(…minimum </a:t>
            </a:r>
            <a:r>
              <a:rPr lang="en-US" dirty="0"/>
              <a:t>guarantee) </a:t>
            </a:r>
            <a:endParaRPr lang="en-US" dirty="0" smtClean="0"/>
          </a:p>
          <a:p>
            <a:r>
              <a:rPr lang="en-US" b="1" dirty="0" smtClean="0"/>
              <a:t>Co-op</a:t>
            </a:r>
            <a:r>
              <a:rPr lang="en-US" dirty="0" smtClean="0"/>
              <a:t>: </a:t>
            </a:r>
            <a:r>
              <a:rPr lang="en-US" dirty="0"/>
              <a:t>The sharing of </a:t>
            </a:r>
            <a:r>
              <a:rPr lang="en-US" dirty="0" smtClean="0"/>
              <a:t>sponsorship costs </a:t>
            </a:r>
            <a:r>
              <a:rPr lang="en-US" dirty="0"/>
              <a:t>between a manufacturer and distributor or </a:t>
            </a:r>
            <a:r>
              <a:rPr lang="en-US" dirty="0" smtClean="0"/>
              <a:t>dealer.</a:t>
            </a:r>
          </a:p>
          <a:p>
            <a:r>
              <a:rPr lang="en-US" b="1" dirty="0" err="1" smtClean="0"/>
              <a:t>CPM</a:t>
            </a:r>
            <a:r>
              <a:rPr lang="en-US" dirty="0" smtClean="0"/>
              <a:t> </a:t>
            </a:r>
            <a:r>
              <a:rPr lang="en-US" dirty="0"/>
              <a:t>(cost per </a:t>
            </a:r>
            <a:r>
              <a:rPr lang="en-US" i="1" dirty="0"/>
              <a:t>thousand</a:t>
            </a:r>
            <a:r>
              <a:rPr lang="en-US" dirty="0"/>
              <a:t> impressions) or CPI</a:t>
            </a:r>
            <a:br>
              <a:rPr lang="en-US" dirty="0"/>
            </a:br>
            <a:endParaRPr lang="en-US" dirty="0"/>
          </a:p>
        </p:txBody>
      </p:sp>
    </p:spTree>
    <p:extLst>
      <p:ext uri="{BB962C8B-B14F-4D97-AF65-F5344CB8AC3E}">
        <p14:creationId xmlns:p14="http://schemas.microsoft.com/office/powerpoint/2010/main" val="285847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Traditional vs. Underserved Programs</a:t>
            </a:r>
            <a:endParaRPr lang="en-US" dirty="0"/>
          </a:p>
        </p:txBody>
      </p:sp>
      <p:sp>
        <p:nvSpPr>
          <p:cNvPr id="5" name="Text Placeholder 4"/>
          <p:cNvSpPr>
            <a:spLocks noGrp="1"/>
          </p:cNvSpPr>
          <p:nvPr>
            <p:ph type="body" idx="1"/>
          </p:nvPr>
        </p:nvSpPr>
        <p:spPr>
          <a:xfrm>
            <a:off x="457200" y="1371600"/>
            <a:ext cx="4040188" cy="685800"/>
          </a:xfrm>
        </p:spPr>
        <p:txBody>
          <a:bodyPr>
            <a:normAutofit fontScale="25000" lnSpcReduction="20000"/>
          </a:bodyPr>
          <a:lstStyle/>
          <a:p>
            <a:endParaRPr lang="en-US" dirty="0" smtClean="0">
              <a:solidFill>
                <a:srgbClr val="FF0000"/>
              </a:solidFill>
            </a:endParaRPr>
          </a:p>
          <a:p>
            <a:endParaRPr lang="en-US" sz="7400" dirty="0">
              <a:solidFill>
                <a:srgbClr val="FF0000"/>
              </a:solidFill>
            </a:endParaRPr>
          </a:p>
          <a:p>
            <a:r>
              <a:rPr lang="en-US" sz="9600" dirty="0" smtClean="0">
                <a:solidFill>
                  <a:srgbClr val="FF0000"/>
                </a:solidFill>
              </a:rPr>
              <a:t>Traditional </a:t>
            </a:r>
            <a:r>
              <a:rPr lang="en-US" sz="9600" dirty="0">
                <a:solidFill>
                  <a:srgbClr val="FF0000"/>
                </a:solidFill>
              </a:rPr>
              <a:t>Program Strengths</a:t>
            </a:r>
          </a:p>
          <a:p>
            <a:endParaRPr lang="en-US" dirty="0"/>
          </a:p>
        </p:txBody>
      </p:sp>
      <p:sp>
        <p:nvSpPr>
          <p:cNvPr id="6" name="Content Placeholder 5"/>
          <p:cNvSpPr>
            <a:spLocks noGrp="1"/>
          </p:cNvSpPr>
          <p:nvPr>
            <p:ph sz="half" idx="2"/>
          </p:nvPr>
        </p:nvSpPr>
        <p:spPr/>
        <p:txBody>
          <a:bodyPr>
            <a:normAutofit lnSpcReduction="10000"/>
          </a:bodyPr>
          <a:lstStyle/>
          <a:p>
            <a:r>
              <a:rPr lang="en-US" dirty="0"/>
              <a:t>Attractive</a:t>
            </a:r>
            <a:r>
              <a:rPr lang="en-US" b="1" i="1" dirty="0"/>
              <a:t> consumer</a:t>
            </a:r>
            <a:r>
              <a:rPr lang="en-US" dirty="0"/>
              <a:t> demographics</a:t>
            </a:r>
          </a:p>
          <a:p>
            <a:r>
              <a:rPr lang="en-US" dirty="0"/>
              <a:t>Business owners – executives in club</a:t>
            </a:r>
          </a:p>
          <a:p>
            <a:r>
              <a:rPr lang="en-US" dirty="0"/>
              <a:t>Connections through parents</a:t>
            </a:r>
          </a:p>
          <a:p>
            <a:r>
              <a:rPr lang="en-US" dirty="0"/>
              <a:t>More control over properties – uniforms, facilities, shelter signage, etc.</a:t>
            </a:r>
          </a:p>
          <a:p>
            <a:endParaRPr lang="en-US" dirty="0"/>
          </a:p>
        </p:txBody>
      </p:sp>
      <p:sp>
        <p:nvSpPr>
          <p:cNvPr id="7" name="Text Placeholder 6"/>
          <p:cNvSpPr>
            <a:spLocks noGrp="1"/>
          </p:cNvSpPr>
          <p:nvPr>
            <p:ph type="body" sz="quarter" idx="3"/>
          </p:nvPr>
        </p:nvSpPr>
        <p:spPr>
          <a:xfrm>
            <a:off x="4645025" y="1143000"/>
            <a:ext cx="4041775" cy="914399"/>
          </a:xfrm>
        </p:spPr>
        <p:txBody>
          <a:bodyPr>
            <a:normAutofit fontScale="25000" lnSpcReduction="20000"/>
          </a:bodyPr>
          <a:lstStyle/>
          <a:p>
            <a:endParaRPr lang="en-US" dirty="0" smtClean="0">
              <a:solidFill>
                <a:srgbClr val="1208E2"/>
              </a:solidFill>
            </a:endParaRPr>
          </a:p>
          <a:p>
            <a:endParaRPr lang="en-US" dirty="0">
              <a:solidFill>
                <a:srgbClr val="1208E2"/>
              </a:solidFill>
            </a:endParaRPr>
          </a:p>
          <a:p>
            <a:endParaRPr lang="en-US" dirty="0" smtClean="0">
              <a:solidFill>
                <a:srgbClr val="1208E2"/>
              </a:solidFill>
            </a:endParaRPr>
          </a:p>
          <a:p>
            <a:endParaRPr lang="en-US" dirty="0">
              <a:solidFill>
                <a:srgbClr val="1208E2"/>
              </a:solidFill>
            </a:endParaRPr>
          </a:p>
          <a:p>
            <a:r>
              <a:rPr lang="en-US" sz="9600" dirty="0" smtClean="0">
                <a:solidFill>
                  <a:srgbClr val="1208E2"/>
                </a:solidFill>
              </a:rPr>
              <a:t>Urban </a:t>
            </a:r>
            <a:r>
              <a:rPr lang="en-US" sz="9600" dirty="0">
                <a:solidFill>
                  <a:srgbClr val="1208E2"/>
                </a:solidFill>
              </a:rPr>
              <a:t>Program Strengths</a:t>
            </a:r>
          </a:p>
          <a:p>
            <a:endParaRPr lang="en-US" dirty="0"/>
          </a:p>
        </p:txBody>
      </p:sp>
      <p:sp>
        <p:nvSpPr>
          <p:cNvPr id="8" name="Content Placeholder 7"/>
          <p:cNvSpPr>
            <a:spLocks noGrp="1"/>
          </p:cNvSpPr>
          <p:nvPr>
            <p:ph sz="quarter" idx="4"/>
          </p:nvPr>
        </p:nvSpPr>
        <p:spPr/>
        <p:txBody>
          <a:bodyPr/>
          <a:lstStyle/>
          <a:p>
            <a:r>
              <a:rPr lang="en-US" dirty="0"/>
              <a:t>Compelling</a:t>
            </a:r>
            <a:r>
              <a:rPr lang="en-US" b="1" i="1" dirty="0"/>
              <a:t> participant</a:t>
            </a:r>
            <a:r>
              <a:rPr lang="en-US" dirty="0"/>
              <a:t> demographics</a:t>
            </a:r>
          </a:p>
          <a:p>
            <a:r>
              <a:rPr lang="en-US" dirty="0"/>
              <a:t>Compelling need &amp; story</a:t>
            </a:r>
          </a:p>
          <a:p>
            <a:r>
              <a:rPr lang="en-US" dirty="0"/>
              <a:t>Partnerships – including national affiliations</a:t>
            </a:r>
          </a:p>
          <a:p>
            <a:r>
              <a:rPr lang="en-US" dirty="0"/>
              <a:t>United Way – Day of Caring</a:t>
            </a:r>
          </a:p>
          <a:p>
            <a:r>
              <a:rPr lang="en-US"/>
              <a:t>“Annual report factor”</a:t>
            </a:r>
          </a:p>
          <a:p>
            <a:endParaRPr lang="en-US"/>
          </a:p>
        </p:txBody>
      </p:sp>
    </p:spTree>
    <p:extLst>
      <p:ext uri="{BB962C8B-B14F-4D97-AF65-F5344CB8AC3E}">
        <p14:creationId xmlns:p14="http://schemas.microsoft.com/office/powerpoint/2010/main" val="3738020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a:t>
            </a:r>
            <a:r>
              <a:rPr lang="en-US" b="1" dirty="0" smtClean="0"/>
              <a:t>Proposal</a:t>
            </a:r>
            <a:endParaRPr lang="en-US" b="1" dirty="0"/>
          </a:p>
        </p:txBody>
      </p:sp>
      <p:sp>
        <p:nvSpPr>
          <p:cNvPr id="3" name="Content Placeholder 2"/>
          <p:cNvSpPr>
            <a:spLocks noGrp="1"/>
          </p:cNvSpPr>
          <p:nvPr>
            <p:ph idx="1"/>
          </p:nvPr>
        </p:nvSpPr>
        <p:spPr/>
        <p:txBody>
          <a:bodyPr/>
          <a:lstStyle/>
          <a:p>
            <a:r>
              <a:rPr lang="en-US" dirty="0" smtClean="0"/>
              <a:t>Purpose, background, need</a:t>
            </a:r>
          </a:p>
          <a:p>
            <a:r>
              <a:rPr lang="en-US" dirty="0" smtClean="0"/>
              <a:t>Why now?</a:t>
            </a:r>
          </a:p>
          <a:p>
            <a:r>
              <a:rPr lang="en-US" dirty="0" smtClean="0"/>
              <a:t>FAQ’s (multiple audiences) </a:t>
            </a:r>
          </a:p>
          <a:p>
            <a:r>
              <a:rPr lang="en-US" dirty="0" smtClean="0"/>
              <a:t>Benefits to the community; benefits to the sponsor</a:t>
            </a:r>
          </a:p>
          <a:p>
            <a:r>
              <a:rPr lang="en-US" dirty="0" smtClean="0"/>
              <a:t>Who we are; demographics</a:t>
            </a:r>
          </a:p>
        </p:txBody>
      </p:sp>
    </p:spTree>
    <p:extLst>
      <p:ext uri="{BB962C8B-B14F-4D97-AF65-F5344CB8AC3E}">
        <p14:creationId xmlns:p14="http://schemas.microsoft.com/office/powerpoint/2010/main" val="98726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Proposal </a:t>
            </a:r>
            <a:r>
              <a:rPr lang="en-US" dirty="0" smtClean="0"/>
              <a:t>(cont.)</a:t>
            </a:r>
            <a:endParaRPr lang="en-US" dirty="0"/>
          </a:p>
        </p:txBody>
      </p:sp>
      <p:sp>
        <p:nvSpPr>
          <p:cNvPr id="3" name="Content Placeholder 2"/>
          <p:cNvSpPr>
            <a:spLocks noGrp="1"/>
          </p:cNvSpPr>
          <p:nvPr>
            <p:ph idx="1"/>
          </p:nvPr>
        </p:nvSpPr>
        <p:spPr/>
        <p:txBody>
          <a:bodyPr/>
          <a:lstStyle/>
          <a:p>
            <a:r>
              <a:rPr lang="en-US" dirty="0"/>
              <a:t>Sponsorship levels available</a:t>
            </a:r>
          </a:p>
          <a:p>
            <a:r>
              <a:rPr lang="en-US" dirty="0" smtClean="0"/>
              <a:t>Opportunities available  </a:t>
            </a:r>
          </a:p>
          <a:p>
            <a:r>
              <a:rPr lang="en-US" dirty="0" smtClean="0"/>
              <a:t>Tax benefits (fair market value) </a:t>
            </a:r>
          </a:p>
          <a:p>
            <a:r>
              <a:rPr lang="en-US" dirty="0" smtClean="0"/>
              <a:t>Time sensitive  - key dates</a:t>
            </a:r>
          </a:p>
          <a:p>
            <a:r>
              <a:rPr lang="en-US" dirty="0" smtClean="0"/>
              <a:t>Contact information</a:t>
            </a:r>
            <a:endParaRPr lang="en-US" dirty="0"/>
          </a:p>
        </p:txBody>
      </p:sp>
    </p:spTree>
    <p:extLst>
      <p:ext uri="{BB962C8B-B14F-4D97-AF65-F5344CB8AC3E}">
        <p14:creationId xmlns:p14="http://schemas.microsoft.com/office/powerpoint/2010/main" val="425931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Sponsor Options</a:t>
            </a:r>
            <a:endParaRPr lang="en-US" sz="4000" b="1" dirty="0"/>
          </a:p>
        </p:txBody>
      </p:sp>
      <p:sp>
        <p:nvSpPr>
          <p:cNvPr id="3" name="Content Placeholder 2"/>
          <p:cNvSpPr>
            <a:spLocks noGrp="1"/>
          </p:cNvSpPr>
          <p:nvPr>
            <p:ph idx="1"/>
          </p:nvPr>
        </p:nvSpPr>
        <p:spPr/>
        <p:txBody>
          <a:bodyPr>
            <a:normAutofit fontScale="92500" lnSpcReduction="10000"/>
          </a:bodyPr>
          <a:lstStyle/>
          <a:p>
            <a:r>
              <a:rPr lang="en-US" dirty="0" smtClean="0"/>
              <a:t>Club Sponsor</a:t>
            </a:r>
          </a:p>
          <a:p>
            <a:r>
              <a:rPr lang="en-US" dirty="0" smtClean="0"/>
              <a:t>Event Sponsor</a:t>
            </a:r>
            <a:endParaRPr lang="en-US" dirty="0"/>
          </a:p>
          <a:p>
            <a:r>
              <a:rPr lang="en-US" dirty="0"/>
              <a:t>Season or Series Sponsor</a:t>
            </a:r>
          </a:p>
          <a:p>
            <a:r>
              <a:rPr lang="en-US" dirty="0" smtClean="0"/>
              <a:t>Program </a:t>
            </a:r>
            <a:r>
              <a:rPr lang="en-US" dirty="0"/>
              <a:t>Sponsor</a:t>
            </a:r>
          </a:p>
          <a:p>
            <a:r>
              <a:rPr lang="en-US" dirty="0"/>
              <a:t>Presenting </a:t>
            </a:r>
            <a:r>
              <a:rPr lang="en-US" dirty="0" smtClean="0"/>
              <a:t>Sponsor</a:t>
            </a:r>
          </a:p>
          <a:p>
            <a:r>
              <a:rPr lang="en-US" dirty="0" smtClean="0"/>
              <a:t>Primary Sponsor</a:t>
            </a:r>
          </a:p>
          <a:p>
            <a:r>
              <a:rPr lang="en-US" dirty="0" smtClean="0"/>
              <a:t>Category Exclusivity</a:t>
            </a:r>
          </a:p>
          <a:p>
            <a:r>
              <a:rPr lang="en-US" dirty="0" smtClean="0"/>
              <a:t>Official Supplier…“</a:t>
            </a:r>
            <a:r>
              <a:rPr lang="en-US" i="1" dirty="0" smtClean="0"/>
              <a:t>pre-game </a:t>
            </a:r>
            <a:r>
              <a:rPr lang="en-US" i="1" dirty="0"/>
              <a:t>sports energy food</a:t>
            </a:r>
            <a:r>
              <a:rPr lang="en-US" dirty="0"/>
              <a:t>” vs </a:t>
            </a:r>
            <a:r>
              <a:rPr lang="en-US" dirty="0" smtClean="0"/>
              <a:t>“</a:t>
            </a:r>
            <a:r>
              <a:rPr lang="en-US" i="1" dirty="0" smtClean="0"/>
              <a:t>official </a:t>
            </a:r>
            <a:r>
              <a:rPr lang="en-US" i="1" dirty="0"/>
              <a:t>off field  snack</a:t>
            </a:r>
            <a:r>
              <a:rPr lang="en-US" dirty="0"/>
              <a:t>”</a:t>
            </a:r>
          </a:p>
          <a:p>
            <a:endParaRPr lang="en-US" dirty="0"/>
          </a:p>
        </p:txBody>
      </p:sp>
    </p:spTree>
    <p:extLst>
      <p:ext uri="{BB962C8B-B14F-4D97-AF65-F5344CB8AC3E}">
        <p14:creationId xmlns:p14="http://schemas.microsoft.com/office/powerpoint/2010/main" val="2698172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Recognition Materials</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05000"/>
            <a:ext cx="8065154" cy="3352800"/>
          </a:xfrm>
        </p:spPr>
      </p:pic>
    </p:spTree>
    <p:extLst>
      <p:ext uri="{BB962C8B-B14F-4D97-AF65-F5344CB8AC3E}">
        <p14:creationId xmlns:p14="http://schemas.microsoft.com/office/powerpoint/2010/main" val="1910919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Custom Recognition</a:t>
            </a:r>
            <a:endParaRPr lang="en-US" sz="4000" b="1" dirty="0"/>
          </a:p>
        </p:txBody>
      </p:sp>
      <p:sp>
        <p:nvSpPr>
          <p:cNvPr id="3" name="Content Placeholder 2"/>
          <p:cNvSpPr>
            <a:spLocks noGrp="1"/>
          </p:cNvSpPr>
          <p:nvPr>
            <p:ph idx="1"/>
          </p:nvPr>
        </p:nvSpPr>
        <p:spPr/>
        <p:txBody>
          <a:bodyPr/>
          <a:lstStyle/>
          <a:p>
            <a:r>
              <a:rPr lang="en-US" dirty="0" smtClean="0"/>
              <a:t>Meet with prospective sponsor and ask them what is most important to them? </a:t>
            </a:r>
          </a:p>
          <a:p>
            <a:endParaRPr lang="en-US" dirty="0"/>
          </a:p>
          <a:p>
            <a:r>
              <a:rPr lang="en-US" dirty="0" smtClean="0"/>
              <a:t>Special features: Cars on tournament site, inclusion of discount or ad in tournament registration materials or swag bag, $ match for test drive, etc.</a:t>
            </a:r>
            <a:endParaRPr lang="en-US" dirty="0"/>
          </a:p>
        </p:txBody>
      </p:sp>
    </p:spTree>
    <p:extLst>
      <p:ext uri="{BB962C8B-B14F-4D97-AF65-F5344CB8AC3E}">
        <p14:creationId xmlns:p14="http://schemas.microsoft.com/office/powerpoint/2010/main" val="21475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to determine value/cost</a:t>
            </a:r>
            <a:r>
              <a:rPr lang="en-US" dirty="0"/>
              <a:t>?</a:t>
            </a:r>
            <a:r>
              <a:rPr lang="en-US" sz="4900" dirty="0"/>
              <a:t>  </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smtClean="0"/>
              <a:t>Cost +</a:t>
            </a:r>
            <a:r>
              <a:rPr lang="en-US" dirty="0" smtClean="0"/>
              <a:t> (don’t forget the cost of fulfillment)</a:t>
            </a:r>
          </a:p>
          <a:p>
            <a:endParaRPr lang="en-US" dirty="0"/>
          </a:p>
          <a:p>
            <a:r>
              <a:rPr lang="en-US" b="1" dirty="0"/>
              <a:t>Comparative value </a:t>
            </a:r>
            <a:r>
              <a:rPr lang="en-US" dirty="0"/>
              <a:t>– who are your peers and what are they charging?  What is the industry paying</a:t>
            </a:r>
            <a:r>
              <a:rPr lang="en-US" dirty="0" smtClean="0"/>
              <a:t>?</a:t>
            </a:r>
          </a:p>
          <a:p>
            <a:endParaRPr lang="en-US" dirty="0"/>
          </a:p>
          <a:p>
            <a:r>
              <a:rPr lang="en-US" b="1" i="1" dirty="0" smtClean="0"/>
              <a:t>Ultimately</a:t>
            </a:r>
            <a:r>
              <a:rPr lang="en-US" dirty="0" smtClean="0"/>
              <a:t> - what </a:t>
            </a:r>
            <a:r>
              <a:rPr lang="en-US" dirty="0"/>
              <a:t>will the market bear?</a:t>
            </a:r>
          </a:p>
          <a:p>
            <a:endParaRPr lang="en-US" dirty="0"/>
          </a:p>
        </p:txBody>
      </p:sp>
    </p:spTree>
    <p:extLst>
      <p:ext uri="{BB962C8B-B14F-4D97-AF65-F5344CB8AC3E}">
        <p14:creationId xmlns:p14="http://schemas.microsoft.com/office/powerpoint/2010/main" val="114373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4800" b="1" dirty="0"/>
              <a:t>QUESTIONS IN ADVANCE?</a:t>
            </a:r>
            <a:endParaRPr lang="en-US" sz="4800" dirty="0"/>
          </a:p>
        </p:txBody>
      </p:sp>
    </p:spTree>
    <p:extLst>
      <p:ext uri="{BB962C8B-B14F-4D97-AF65-F5344CB8AC3E}">
        <p14:creationId xmlns:p14="http://schemas.microsoft.com/office/powerpoint/2010/main" val="1010279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Corporate Donors and Sponsors</a:t>
            </a:r>
            <a:endParaRPr lang="en-US" sz="4000" dirty="0"/>
          </a:p>
        </p:txBody>
      </p:sp>
      <p:sp>
        <p:nvSpPr>
          <p:cNvPr id="3" name="Content Placeholder 2"/>
          <p:cNvSpPr>
            <a:spLocks noGrp="1"/>
          </p:cNvSpPr>
          <p:nvPr>
            <p:ph idx="1"/>
          </p:nvPr>
        </p:nvSpPr>
        <p:spPr/>
        <p:txBody>
          <a:bodyPr>
            <a:normAutofit fontScale="85000" lnSpcReduction="20000"/>
          </a:bodyPr>
          <a:lstStyle/>
          <a:p>
            <a:r>
              <a:rPr lang="en-US" dirty="0"/>
              <a:t>Nature and motivation:  </a:t>
            </a:r>
            <a:r>
              <a:rPr lang="en-US" b="1" dirty="0"/>
              <a:t>marketing</a:t>
            </a:r>
            <a:r>
              <a:rPr lang="en-US" dirty="0"/>
              <a:t> </a:t>
            </a:r>
            <a:r>
              <a:rPr lang="en-US" dirty="0" smtClean="0"/>
              <a:t>vs </a:t>
            </a:r>
            <a:r>
              <a:rPr lang="en-US" b="1" dirty="0"/>
              <a:t>philanthropic</a:t>
            </a:r>
            <a:r>
              <a:rPr lang="en-US" dirty="0"/>
              <a:t> budgets and </a:t>
            </a:r>
            <a:r>
              <a:rPr lang="en-US" b="1" i="1" dirty="0"/>
              <a:t>local</a:t>
            </a:r>
            <a:r>
              <a:rPr lang="en-US" dirty="0"/>
              <a:t> vs </a:t>
            </a:r>
            <a:r>
              <a:rPr lang="en-US" b="1" dirty="0"/>
              <a:t>regional/national</a:t>
            </a:r>
            <a:r>
              <a:rPr lang="en-US" dirty="0"/>
              <a:t> budget</a:t>
            </a:r>
          </a:p>
          <a:p>
            <a:endParaRPr lang="en-US" sz="1500" dirty="0"/>
          </a:p>
          <a:p>
            <a:r>
              <a:rPr lang="en-US" dirty="0"/>
              <a:t>to </a:t>
            </a:r>
            <a:r>
              <a:rPr lang="en-US" dirty="0" smtClean="0"/>
              <a:t>increase sales</a:t>
            </a:r>
            <a:endParaRPr lang="en-US" dirty="0"/>
          </a:p>
          <a:p>
            <a:r>
              <a:rPr lang="en-US" dirty="0"/>
              <a:t>to enhance or repair a public image</a:t>
            </a:r>
          </a:p>
          <a:p>
            <a:r>
              <a:rPr lang="en-US" dirty="0"/>
              <a:t>to boost employee morale</a:t>
            </a:r>
          </a:p>
          <a:p>
            <a:r>
              <a:rPr lang="en-US" dirty="0"/>
              <a:t>to enhance CEO or board image</a:t>
            </a:r>
          </a:p>
          <a:p>
            <a:r>
              <a:rPr lang="en-US" dirty="0"/>
              <a:t>to be associated with a mission or </a:t>
            </a:r>
            <a:r>
              <a:rPr lang="en-US" dirty="0" smtClean="0"/>
              <a:t>cause, project or demographic group</a:t>
            </a:r>
            <a:endParaRPr lang="en-US" dirty="0"/>
          </a:p>
          <a:p>
            <a:r>
              <a:rPr lang="en-US" dirty="0"/>
              <a:t>B2B networking</a:t>
            </a:r>
          </a:p>
          <a:p>
            <a:r>
              <a:rPr lang="en-US" dirty="0"/>
              <a:t>Tangible (event tickets, league registrations) </a:t>
            </a:r>
          </a:p>
          <a:p>
            <a:endParaRPr lang="en-US" dirty="0"/>
          </a:p>
        </p:txBody>
      </p:sp>
    </p:spTree>
    <p:extLst>
      <p:ext uri="{BB962C8B-B14F-4D97-AF65-F5344CB8AC3E}">
        <p14:creationId xmlns:p14="http://schemas.microsoft.com/office/powerpoint/2010/main" val="113581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Types of Sponsorship Proposals</a:t>
            </a:r>
            <a:endParaRPr lang="en-US" sz="4000" dirty="0"/>
          </a:p>
        </p:txBody>
      </p:sp>
      <p:sp>
        <p:nvSpPr>
          <p:cNvPr id="3" name="Content Placeholder 2"/>
          <p:cNvSpPr>
            <a:spLocks noGrp="1"/>
          </p:cNvSpPr>
          <p:nvPr>
            <p:ph idx="1"/>
          </p:nvPr>
        </p:nvSpPr>
        <p:spPr/>
        <p:txBody>
          <a:bodyPr>
            <a:normAutofit lnSpcReduction="10000"/>
          </a:bodyPr>
          <a:lstStyle/>
          <a:p>
            <a:pPr lvl="0"/>
            <a:r>
              <a:rPr lang="en-US" dirty="0" smtClean="0"/>
              <a:t>Letter of Inquiry (LOI) - Preliminary Proposal - Letter of Application</a:t>
            </a:r>
          </a:p>
          <a:p>
            <a:pPr lvl="0"/>
            <a:endParaRPr lang="en-US" dirty="0" smtClean="0"/>
          </a:p>
          <a:p>
            <a:pPr lvl="0"/>
            <a:r>
              <a:rPr lang="en-US" dirty="0" smtClean="0"/>
              <a:t>Request </a:t>
            </a:r>
            <a:r>
              <a:rPr lang="en-US" dirty="0"/>
              <a:t>for Proposal (RFP)/Grant Application</a:t>
            </a:r>
          </a:p>
          <a:p>
            <a:pPr lvl="0"/>
            <a:endParaRPr lang="en-US" dirty="0" smtClean="0"/>
          </a:p>
          <a:p>
            <a:pPr lvl="0"/>
            <a:r>
              <a:rPr lang="en-US" dirty="0" smtClean="0"/>
              <a:t>Online </a:t>
            </a:r>
            <a:r>
              <a:rPr lang="en-US" dirty="0"/>
              <a:t>screening </a:t>
            </a:r>
            <a:r>
              <a:rPr lang="en-US" dirty="0" smtClean="0"/>
              <a:t>system</a:t>
            </a:r>
          </a:p>
          <a:p>
            <a:pPr lvl="0"/>
            <a:endParaRPr lang="en-US" dirty="0"/>
          </a:p>
          <a:p>
            <a:pPr lvl="0"/>
            <a:r>
              <a:rPr lang="en-US" dirty="0" smtClean="0"/>
              <a:t>Electronic submission</a:t>
            </a:r>
            <a:endParaRPr lang="en-US" dirty="0"/>
          </a:p>
          <a:p>
            <a:endParaRPr lang="en-US" dirty="0"/>
          </a:p>
        </p:txBody>
      </p:sp>
    </p:spTree>
    <p:extLst>
      <p:ext uri="{BB962C8B-B14F-4D97-AF65-F5344CB8AC3E}">
        <p14:creationId xmlns:p14="http://schemas.microsoft.com/office/powerpoint/2010/main" val="11356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Expand Your Audience</a:t>
            </a:r>
            <a:endParaRPr lang="en-US" sz="4000" dirty="0"/>
          </a:p>
        </p:txBody>
      </p:sp>
      <p:sp>
        <p:nvSpPr>
          <p:cNvPr id="3" name="Content Placeholder 2"/>
          <p:cNvSpPr>
            <a:spLocks noGrp="1"/>
          </p:cNvSpPr>
          <p:nvPr>
            <p:ph idx="1"/>
          </p:nvPr>
        </p:nvSpPr>
        <p:spPr/>
        <p:txBody>
          <a:bodyPr>
            <a:normAutofit fontScale="92500"/>
          </a:bodyPr>
          <a:lstStyle/>
          <a:p>
            <a:pPr marL="0" indent="0">
              <a:buNone/>
            </a:pPr>
            <a:r>
              <a:rPr lang="en-US" b="1" i="1" dirty="0"/>
              <a:t>Think beyond soccer when searching for </a:t>
            </a:r>
            <a:r>
              <a:rPr lang="en-US" b="1" i="1" dirty="0" smtClean="0"/>
              <a:t>funding:</a:t>
            </a:r>
            <a:r>
              <a:rPr lang="en-US" i="1" dirty="0" smtClean="0"/>
              <a:t>  </a:t>
            </a:r>
            <a:endParaRPr lang="en-US" i="1" dirty="0"/>
          </a:p>
          <a:p>
            <a:pPr lvl="0"/>
            <a:r>
              <a:rPr lang="en-US" dirty="0" smtClean="0"/>
              <a:t>Leadership/academics</a:t>
            </a:r>
            <a:endParaRPr lang="en-US" dirty="0"/>
          </a:p>
          <a:p>
            <a:pPr lvl="0"/>
            <a:r>
              <a:rPr lang="en-US" dirty="0"/>
              <a:t>Girls and women</a:t>
            </a:r>
          </a:p>
          <a:p>
            <a:pPr lvl="0"/>
            <a:r>
              <a:rPr lang="en-US" dirty="0" smtClean="0"/>
              <a:t>Diversity/under-served </a:t>
            </a:r>
            <a:r>
              <a:rPr lang="en-US" dirty="0"/>
              <a:t>communities</a:t>
            </a:r>
          </a:p>
          <a:p>
            <a:pPr lvl="0"/>
            <a:r>
              <a:rPr lang="en-US" dirty="0"/>
              <a:t>Positive </a:t>
            </a:r>
            <a:r>
              <a:rPr lang="en-US" dirty="0" smtClean="0"/>
              <a:t>free-time </a:t>
            </a:r>
            <a:r>
              <a:rPr lang="en-US" dirty="0"/>
              <a:t>and after-school activities</a:t>
            </a:r>
          </a:p>
          <a:p>
            <a:pPr lvl="0"/>
            <a:r>
              <a:rPr lang="en-US" dirty="0"/>
              <a:t>Childhood health and </a:t>
            </a:r>
            <a:r>
              <a:rPr lang="en-US" dirty="0" smtClean="0"/>
              <a:t>obesity</a:t>
            </a:r>
          </a:p>
          <a:p>
            <a:pPr lvl="0"/>
            <a:r>
              <a:rPr lang="en-US" dirty="0" smtClean="0"/>
              <a:t>Economic development</a:t>
            </a:r>
          </a:p>
          <a:p>
            <a:pPr lvl="0"/>
            <a:r>
              <a:rPr lang="en-US" dirty="0" smtClean="0"/>
              <a:t>Other</a:t>
            </a:r>
            <a:endParaRPr lang="en-US" dirty="0"/>
          </a:p>
        </p:txBody>
      </p:sp>
    </p:spTree>
    <p:extLst>
      <p:ext uri="{BB962C8B-B14F-4D97-AF65-F5344CB8AC3E}">
        <p14:creationId xmlns:p14="http://schemas.microsoft.com/office/powerpoint/2010/main" val="25158640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Traditional vs. Non-Traditional Programs</a:t>
            </a:r>
            <a:endParaRPr lang="en-US" b="1" dirty="0"/>
          </a:p>
        </p:txBody>
      </p:sp>
      <p:sp>
        <p:nvSpPr>
          <p:cNvPr id="3" name="Text Placeholder 2"/>
          <p:cNvSpPr>
            <a:spLocks noGrp="1"/>
          </p:cNvSpPr>
          <p:nvPr>
            <p:ph type="body" idx="1"/>
          </p:nvPr>
        </p:nvSpPr>
        <p:spPr/>
        <p:txBody>
          <a:bodyPr/>
          <a:lstStyle/>
          <a:p>
            <a:r>
              <a:rPr lang="en-US" dirty="0" smtClean="0"/>
              <a:t>Traditional Program Strengths</a:t>
            </a:r>
            <a:endParaRPr lang="en-US" dirty="0"/>
          </a:p>
        </p:txBody>
      </p:sp>
      <p:sp>
        <p:nvSpPr>
          <p:cNvPr id="5" name="Content Placeholder 4"/>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smtClean="0"/>
              <a:t>Attractive</a:t>
            </a:r>
            <a:r>
              <a:rPr lang="en-US" b="1" i="1" dirty="0" smtClean="0"/>
              <a:t> consumer</a:t>
            </a:r>
            <a:r>
              <a:rPr lang="en-US" dirty="0" smtClean="0"/>
              <a:t> demographics</a:t>
            </a:r>
          </a:p>
          <a:p>
            <a:r>
              <a:rPr lang="en-US" dirty="0" smtClean="0"/>
              <a:t>Business owners – executives in club</a:t>
            </a:r>
          </a:p>
          <a:p>
            <a:r>
              <a:rPr lang="en-US" dirty="0" smtClean="0"/>
              <a:t>Connections through parents</a:t>
            </a:r>
          </a:p>
          <a:p>
            <a:r>
              <a:rPr lang="en-US" dirty="0" smtClean="0"/>
              <a:t>More control over properties – uniforms, facilities, shelter signage, etc.</a:t>
            </a:r>
          </a:p>
          <a:p>
            <a:endParaRPr lang="en-US" dirty="0"/>
          </a:p>
        </p:txBody>
      </p:sp>
      <p:sp>
        <p:nvSpPr>
          <p:cNvPr id="4" name="Text Placeholder 3"/>
          <p:cNvSpPr>
            <a:spLocks noGrp="1"/>
          </p:cNvSpPr>
          <p:nvPr>
            <p:ph type="body" sz="quarter" idx="3"/>
          </p:nvPr>
        </p:nvSpPr>
        <p:spPr/>
        <p:txBody>
          <a:bodyPr/>
          <a:lstStyle/>
          <a:p>
            <a:r>
              <a:rPr lang="en-US" dirty="0" smtClean="0"/>
              <a:t>Urban Program Strengths</a:t>
            </a:r>
            <a:endParaRPr lang="en-US" dirty="0"/>
          </a:p>
        </p:txBody>
      </p:sp>
      <p:sp>
        <p:nvSpPr>
          <p:cNvPr id="6" name="Content Placeholder 5"/>
          <p:cNvSpPr>
            <a:spLocks noGrp="1"/>
          </p:cNvSpPr>
          <p:nvPr>
            <p:ph sz="quarter" idx="4"/>
          </p:nvPr>
        </p:nvSpPr>
        <p:spPr/>
        <p:style>
          <a:lnRef idx="2">
            <a:schemeClr val="accent1"/>
          </a:lnRef>
          <a:fillRef idx="1">
            <a:schemeClr val="lt1"/>
          </a:fillRef>
          <a:effectRef idx="0">
            <a:schemeClr val="accent1"/>
          </a:effectRef>
          <a:fontRef idx="minor">
            <a:schemeClr val="dk1"/>
          </a:fontRef>
        </p:style>
        <p:txBody>
          <a:bodyPr/>
          <a:lstStyle/>
          <a:p>
            <a:r>
              <a:rPr lang="en-US" dirty="0" smtClean="0"/>
              <a:t>Compelling</a:t>
            </a:r>
            <a:r>
              <a:rPr lang="en-US" b="1" i="1" dirty="0" smtClean="0"/>
              <a:t> participant</a:t>
            </a:r>
            <a:r>
              <a:rPr lang="en-US" dirty="0" smtClean="0"/>
              <a:t> demographics</a:t>
            </a:r>
          </a:p>
          <a:p>
            <a:r>
              <a:rPr lang="en-US" dirty="0" smtClean="0"/>
              <a:t>Compelling need &amp; story</a:t>
            </a:r>
          </a:p>
          <a:p>
            <a:r>
              <a:rPr lang="en-US" dirty="0" smtClean="0"/>
              <a:t>Partnerships – including national affiliations</a:t>
            </a:r>
          </a:p>
          <a:p>
            <a:r>
              <a:rPr lang="en-US" dirty="0" smtClean="0"/>
              <a:t>United Way – Day of Caring</a:t>
            </a:r>
          </a:p>
          <a:p>
            <a:r>
              <a:rPr lang="en-US" dirty="0" smtClean="0"/>
              <a:t>“Annual Report factor”</a:t>
            </a:r>
            <a:endParaRPr lang="en-US" dirty="0"/>
          </a:p>
        </p:txBody>
      </p:sp>
    </p:spTree>
    <p:extLst>
      <p:ext uri="{BB962C8B-B14F-4D97-AF65-F5344CB8AC3E}">
        <p14:creationId xmlns:p14="http://schemas.microsoft.com/office/powerpoint/2010/main" val="707609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b="1" dirty="0" smtClean="0"/>
              <a:t>Understanding Operating vs. Program </a:t>
            </a:r>
            <a:r>
              <a:rPr lang="en-US" b="1" dirty="0"/>
              <a:t>Funds</a:t>
            </a:r>
            <a:r>
              <a:rPr lang="en-US" dirty="0"/>
              <a:t>: How to create programs that don’t cost you money</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r>
              <a:rPr lang="en-US" dirty="0" err="1" smtClean="0"/>
              <a:t>Fungibility</a:t>
            </a:r>
            <a:r>
              <a:rPr lang="en-US" dirty="0" smtClean="0"/>
              <a:t> – how to construct or enhance a budget for your “program” or “project”.</a:t>
            </a:r>
            <a:endParaRPr lang="en-US" dirty="0">
              <a:solidFill>
                <a:srgbClr val="0000CC"/>
              </a:solidFill>
            </a:endParaRP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441003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Finding Donors </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523" y="1600200"/>
            <a:ext cx="5990955" cy="3733800"/>
          </a:xfrm>
        </p:spPr>
      </p:pic>
    </p:spTree>
    <p:extLst>
      <p:ext uri="{BB962C8B-B14F-4D97-AF65-F5344CB8AC3E}">
        <p14:creationId xmlns:p14="http://schemas.microsoft.com/office/powerpoint/2010/main" val="4009060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Free and Low-Cost Search Tools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000" b="1" dirty="0"/>
              <a:t>Free and </a:t>
            </a:r>
            <a:r>
              <a:rPr lang="en-US" sz="3000" b="1" dirty="0" smtClean="0"/>
              <a:t>Low-Cost</a:t>
            </a:r>
            <a:endParaRPr lang="en-US" sz="3000" dirty="0"/>
          </a:p>
          <a:p>
            <a:r>
              <a:rPr lang="en-US" sz="3000" dirty="0" smtClean="0"/>
              <a:t>Guidestar.org </a:t>
            </a:r>
            <a:endParaRPr lang="en-US" sz="3000" dirty="0">
              <a:sym typeface="Wingdings"/>
            </a:endParaRPr>
          </a:p>
          <a:p>
            <a:r>
              <a:rPr lang="en-US" sz="3000" dirty="0" smtClean="0">
                <a:sym typeface="Wingdings"/>
              </a:rPr>
              <a:t>Google Alerts &amp; Advanced Search</a:t>
            </a:r>
          </a:p>
          <a:p>
            <a:r>
              <a:rPr lang="en-US" sz="3000" dirty="0" smtClean="0">
                <a:sym typeface="Wingdings"/>
              </a:rPr>
              <a:t>LinkedIn</a:t>
            </a:r>
          </a:p>
          <a:p>
            <a:r>
              <a:rPr lang="en-US" sz="3000" dirty="0" smtClean="0">
                <a:sym typeface="Wingdings"/>
              </a:rPr>
              <a:t>Facebook</a:t>
            </a:r>
          </a:p>
          <a:p>
            <a:pPr marL="0" indent="0">
              <a:buNone/>
            </a:pPr>
            <a:endParaRPr lang="en-US" sz="3000" b="1" dirty="0" smtClean="0">
              <a:sym typeface="Wingdings"/>
            </a:endParaRPr>
          </a:p>
          <a:p>
            <a:pPr marL="0" indent="0">
              <a:buNone/>
            </a:pPr>
            <a:r>
              <a:rPr lang="en-US" sz="3000" b="1" dirty="0" smtClean="0">
                <a:sym typeface="Wingdings"/>
              </a:rPr>
              <a:t>Commercial </a:t>
            </a:r>
            <a:r>
              <a:rPr lang="en-US" sz="3000" dirty="0" smtClean="0">
                <a:sym typeface="Wingdings"/>
              </a:rPr>
              <a:t>(may be </a:t>
            </a:r>
            <a:r>
              <a:rPr lang="en-US" sz="3000" dirty="0" err="1" smtClean="0">
                <a:sym typeface="Wingdings"/>
              </a:rPr>
              <a:t>avaialble</a:t>
            </a:r>
            <a:r>
              <a:rPr lang="en-US" sz="3000" dirty="0" smtClean="0">
                <a:sym typeface="Wingdings"/>
              </a:rPr>
              <a:t> through work or public library)</a:t>
            </a:r>
            <a:endParaRPr lang="en-US" sz="3000" b="1" dirty="0" smtClean="0">
              <a:sym typeface="Wingdings"/>
            </a:endParaRPr>
          </a:p>
          <a:p>
            <a:r>
              <a:rPr lang="en-US" sz="3000" dirty="0" smtClean="0">
                <a:sym typeface="Wingdings"/>
              </a:rPr>
              <a:t>Foundation Center Online</a:t>
            </a:r>
          </a:p>
          <a:p>
            <a:r>
              <a:rPr lang="en-US" sz="3000" dirty="0" smtClean="0">
                <a:sym typeface="Wingdings"/>
              </a:rPr>
              <a:t>Lexis-Nexis, </a:t>
            </a:r>
            <a:r>
              <a:rPr lang="en-US" sz="3000" dirty="0" err="1" smtClean="0">
                <a:sym typeface="Wingdings"/>
              </a:rPr>
              <a:t>etc</a:t>
            </a:r>
            <a:endParaRPr lang="en-US" sz="3000" dirty="0" smtClean="0">
              <a:sym typeface="Wingdings"/>
            </a:endParaRPr>
          </a:p>
          <a:p>
            <a:r>
              <a:rPr lang="en-US" sz="3000" dirty="0" err="1">
                <a:sym typeface="Wingdings"/>
              </a:rPr>
              <a:t>DonorSearch</a:t>
            </a:r>
            <a:endParaRPr lang="en-US" sz="3000" dirty="0">
              <a:sym typeface="Wingdings"/>
            </a:endParaRPr>
          </a:p>
          <a:p>
            <a:pPr marL="0" indent="0">
              <a:buNone/>
            </a:pPr>
            <a:endParaRPr lang="en-US" dirty="0" smtClean="0">
              <a:sym typeface="Wingdings"/>
            </a:endParaRPr>
          </a:p>
          <a:p>
            <a:pPr marL="0" indent="0">
              <a:buNone/>
            </a:pPr>
            <a:endParaRPr lang="en-US" dirty="0"/>
          </a:p>
          <a:p>
            <a:endParaRPr lang="en-US" dirty="0"/>
          </a:p>
        </p:txBody>
      </p:sp>
    </p:spTree>
    <p:extLst>
      <p:ext uri="{BB962C8B-B14F-4D97-AF65-F5344CB8AC3E}">
        <p14:creationId xmlns:p14="http://schemas.microsoft.com/office/powerpoint/2010/main" val="208522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Sponsorship &amp; Corporate Donations</a:t>
            </a:r>
            <a:endParaRPr lang="en-US" dirty="0"/>
          </a:p>
        </p:txBody>
      </p:sp>
      <p:sp>
        <p:nvSpPr>
          <p:cNvPr id="5" name="Text Placeholder 4"/>
          <p:cNvSpPr>
            <a:spLocks noGrp="1"/>
          </p:cNvSpPr>
          <p:nvPr>
            <p:ph type="body" idx="1"/>
          </p:nvPr>
        </p:nvSpPr>
        <p:spPr/>
        <p:txBody>
          <a:bodyPr/>
          <a:lstStyle/>
          <a:p>
            <a:pPr algn="ctr"/>
            <a:r>
              <a:rPr lang="en-US" dirty="0" smtClean="0"/>
              <a:t>FDO Search</a:t>
            </a:r>
            <a:endParaRPr lang="en-US" dirty="0"/>
          </a:p>
        </p:txBody>
      </p:sp>
      <p:sp>
        <p:nvSpPr>
          <p:cNvPr id="6" name="Content Placeholder 5"/>
          <p:cNvSpPr>
            <a:spLocks noGrp="1"/>
          </p:cNvSpPr>
          <p:nvPr>
            <p:ph sz="half" idx="2"/>
          </p:nvPr>
        </p:nvSpPr>
        <p:spPr>
          <a:ln/>
        </p:spPr>
        <p:style>
          <a:lnRef idx="2">
            <a:schemeClr val="accent2"/>
          </a:lnRef>
          <a:fillRef idx="1">
            <a:schemeClr val="lt1"/>
          </a:fillRef>
          <a:effectRef idx="0">
            <a:schemeClr val="accent2"/>
          </a:effectRef>
          <a:fontRef idx="minor">
            <a:schemeClr val="dk1"/>
          </a:fontRef>
        </p:style>
        <p:txBody>
          <a:bodyPr/>
          <a:lstStyle/>
          <a:p>
            <a:r>
              <a:rPr lang="en-US" dirty="0" smtClean="0"/>
              <a:t>Profile</a:t>
            </a:r>
          </a:p>
          <a:p>
            <a:r>
              <a:rPr lang="en-US" dirty="0" smtClean="0"/>
              <a:t>Chart Grants, Map Grants, Search Grants</a:t>
            </a:r>
          </a:p>
          <a:p>
            <a:r>
              <a:rPr lang="en-US" dirty="0" smtClean="0"/>
              <a:t>Comparison of corporate giving and corporate foundation giving.</a:t>
            </a:r>
          </a:p>
          <a:p>
            <a:r>
              <a:rPr lang="en-US" dirty="0" smtClean="0"/>
              <a:t>Relationship between Corp and Corp FDN</a:t>
            </a:r>
            <a:endParaRPr lang="en-US" dirty="0"/>
          </a:p>
        </p:txBody>
      </p:sp>
      <p:sp>
        <p:nvSpPr>
          <p:cNvPr id="7" name="Text Placeholder 6"/>
          <p:cNvSpPr>
            <a:spLocks noGrp="1"/>
          </p:cNvSpPr>
          <p:nvPr>
            <p:ph type="body" sz="quarter" idx="3"/>
          </p:nvPr>
        </p:nvSpPr>
        <p:spPr/>
        <p:txBody>
          <a:bodyPr/>
          <a:lstStyle/>
          <a:p>
            <a:pPr algn="ctr"/>
            <a:r>
              <a:rPr lang="en-US" dirty="0" smtClean="0"/>
              <a:t>Google Search</a:t>
            </a:r>
            <a:endParaRPr lang="en-US" dirty="0"/>
          </a:p>
        </p:txBody>
      </p:sp>
      <p:sp>
        <p:nvSpPr>
          <p:cNvPr id="8" name="Content Placeholder 7"/>
          <p:cNvSpPr>
            <a:spLocks noGrp="1"/>
          </p:cNvSpPr>
          <p:nvPr>
            <p:ph sz="quarter" idx="4"/>
          </p:nvPr>
        </p:nvSpPr>
        <p:spPr>
          <a:ln>
            <a:solidFill>
              <a:srgbClr val="0000CC"/>
            </a:solidFill>
          </a:ln>
        </p:spPr>
        <p:txBody>
          <a:bodyPr/>
          <a:lstStyle/>
          <a:p>
            <a:r>
              <a:rPr lang="en-US" dirty="0" smtClean="0"/>
              <a:t>Name of company </a:t>
            </a:r>
          </a:p>
          <a:p>
            <a:pPr marL="0" indent="0" algn="ctr">
              <a:buNone/>
            </a:pPr>
            <a:endParaRPr lang="en-US" dirty="0" smtClean="0"/>
          </a:p>
          <a:p>
            <a:pPr marL="0" indent="0" algn="ctr">
              <a:buNone/>
            </a:pPr>
            <a:r>
              <a:rPr lang="en-US" b="1" dirty="0" smtClean="0"/>
              <a:t>+ </a:t>
            </a:r>
          </a:p>
          <a:p>
            <a:endParaRPr lang="en-US" dirty="0" smtClean="0"/>
          </a:p>
          <a:p>
            <a:r>
              <a:rPr lang="en-US" b="1" i="1" dirty="0" smtClean="0"/>
              <a:t>terms</a:t>
            </a:r>
            <a:r>
              <a:rPr lang="en-US" dirty="0" smtClean="0"/>
              <a:t> “community” or “social responsibility”, “giving”, “grants”, “sponsorship” or “philanthropy”</a:t>
            </a:r>
            <a:endParaRPr lang="en-US" dirty="0"/>
          </a:p>
        </p:txBody>
      </p:sp>
    </p:spTree>
    <p:extLst>
      <p:ext uri="{BB962C8B-B14F-4D97-AF65-F5344CB8AC3E}">
        <p14:creationId xmlns:p14="http://schemas.microsoft.com/office/powerpoint/2010/main" val="1997327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Contacting </a:t>
            </a:r>
            <a:r>
              <a:rPr lang="en-US" b="1" i="1" dirty="0" smtClean="0"/>
              <a:t>Corporate &amp; Business </a:t>
            </a:r>
            <a:r>
              <a:rPr lang="en-US" b="1" dirty="0" smtClean="0"/>
              <a:t>Funders </a:t>
            </a:r>
            <a:r>
              <a:rPr lang="en-US" b="1" dirty="0"/>
              <a:t>– Who?</a:t>
            </a:r>
          </a:p>
        </p:txBody>
      </p:sp>
      <p:sp>
        <p:nvSpPr>
          <p:cNvPr id="3" name="Content Placeholder 2"/>
          <p:cNvSpPr>
            <a:spLocks noGrp="1"/>
          </p:cNvSpPr>
          <p:nvPr>
            <p:ph idx="1"/>
          </p:nvPr>
        </p:nvSpPr>
        <p:spPr>
          <a:xfrm>
            <a:off x="457200" y="1447800"/>
            <a:ext cx="8229600" cy="4678363"/>
          </a:xfrm>
        </p:spPr>
        <p:txBody>
          <a:bodyPr>
            <a:normAutofit fontScale="32500" lnSpcReduction="20000"/>
          </a:bodyPr>
          <a:lstStyle/>
          <a:p>
            <a:r>
              <a:rPr lang="en-US" sz="6200" b="1" dirty="0"/>
              <a:t>Local vs. national </a:t>
            </a:r>
            <a:r>
              <a:rPr lang="en-US" sz="6200" dirty="0"/>
              <a:t>or regional </a:t>
            </a:r>
            <a:r>
              <a:rPr lang="en-US" sz="6200" dirty="0" smtClean="0"/>
              <a:t>budget. $ and who handles.</a:t>
            </a:r>
            <a:endParaRPr lang="en-US" sz="6200" dirty="0"/>
          </a:p>
          <a:p>
            <a:pPr marL="0" lvl="0" indent="0">
              <a:buNone/>
            </a:pPr>
            <a:endParaRPr lang="en-US" sz="6200" b="1" dirty="0" smtClean="0"/>
          </a:p>
          <a:p>
            <a:pPr lvl="0"/>
            <a:r>
              <a:rPr lang="en-US" sz="6200" b="1" dirty="0" smtClean="0"/>
              <a:t>Corporate </a:t>
            </a:r>
            <a:r>
              <a:rPr lang="en-US" sz="6200" b="1" dirty="0"/>
              <a:t>Foundation</a:t>
            </a:r>
            <a:r>
              <a:rPr lang="en-US" sz="6200" dirty="0"/>
              <a:t> </a:t>
            </a:r>
            <a:r>
              <a:rPr lang="en-US" sz="6200" b="1" dirty="0"/>
              <a:t>Staff</a:t>
            </a:r>
            <a:r>
              <a:rPr lang="en-US" sz="6200" dirty="0"/>
              <a:t> (in a large corporation)</a:t>
            </a:r>
          </a:p>
          <a:p>
            <a:pPr lvl="0"/>
            <a:endParaRPr lang="en-US" sz="6200" dirty="0"/>
          </a:p>
          <a:p>
            <a:pPr lvl="0"/>
            <a:r>
              <a:rPr lang="en-US" sz="6200" b="1" dirty="0"/>
              <a:t>Community Relations Officer </a:t>
            </a:r>
            <a:r>
              <a:rPr lang="en-US" sz="6200" dirty="0"/>
              <a:t>(medium-size company)</a:t>
            </a:r>
          </a:p>
          <a:p>
            <a:pPr lvl="0"/>
            <a:endParaRPr lang="en-US" sz="6200" dirty="0"/>
          </a:p>
          <a:p>
            <a:pPr lvl="0"/>
            <a:r>
              <a:rPr lang="en-US" sz="6200" b="1" dirty="0"/>
              <a:t>HR department/CEO’s executive assistant/secretary </a:t>
            </a:r>
            <a:r>
              <a:rPr lang="en-US" sz="6200" dirty="0"/>
              <a:t>(small company)</a:t>
            </a:r>
          </a:p>
          <a:p>
            <a:pPr lvl="0"/>
            <a:endParaRPr lang="en-US" sz="6200" dirty="0"/>
          </a:p>
          <a:p>
            <a:pPr lvl="0"/>
            <a:r>
              <a:rPr lang="en-US" sz="6200" b="1" dirty="0"/>
              <a:t>Owner/CEO/</a:t>
            </a:r>
            <a:r>
              <a:rPr lang="en-US" sz="6200" dirty="0"/>
              <a:t>CEO’s executive assistant/secretary (small to medium business)</a:t>
            </a:r>
          </a:p>
          <a:p>
            <a:pPr marL="0" indent="0">
              <a:buNone/>
            </a:pPr>
            <a:r>
              <a:rPr lang="en-US" sz="6200" dirty="0"/>
              <a:t> </a:t>
            </a:r>
          </a:p>
          <a:p>
            <a:pPr>
              <a:buFont typeface="Wingdings" panose="05000000000000000000" pitchFamily="2" charset="2"/>
              <a:buChar char="ü"/>
            </a:pPr>
            <a:r>
              <a:rPr lang="en-US" sz="6200" i="1" dirty="0"/>
              <a:t>Your club connection typically knows or can find out who the contact person is.</a:t>
            </a:r>
          </a:p>
          <a:p>
            <a:pPr>
              <a:buFont typeface="Wingdings" panose="05000000000000000000" pitchFamily="2" charset="2"/>
              <a:buChar char="ü"/>
            </a:pPr>
            <a:endParaRPr lang="en-US" sz="6200" b="1" dirty="0" smtClean="0"/>
          </a:p>
          <a:p>
            <a:pPr>
              <a:buFont typeface="Wingdings" panose="05000000000000000000" pitchFamily="2" charset="2"/>
              <a:buChar char="ü"/>
            </a:pPr>
            <a:r>
              <a:rPr lang="en-US" sz="6200" b="1" dirty="0" smtClean="0"/>
              <a:t>Research</a:t>
            </a:r>
            <a:r>
              <a:rPr lang="en-US" sz="6200" dirty="0"/>
              <a:t>:  </a:t>
            </a:r>
            <a:r>
              <a:rPr lang="en-US" sz="6200" dirty="0" smtClean="0"/>
              <a:t>annual </a:t>
            </a:r>
            <a:r>
              <a:rPr lang="en-US" sz="6200" dirty="0"/>
              <a:t>reports, website, local news </a:t>
            </a:r>
            <a:r>
              <a:rPr lang="en-US" sz="6200" dirty="0" smtClean="0"/>
              <a:t>clippings (Google Alerts)</a:t>
            </a:r>
            <a:endParaRPr lang="en-US" sz="6200" dirty="0"/>
          </a:p>
          <a:p>
            <a:endParaRPr lang="en-US" b="1" dirty="0"/>
          </a:p>
          <a:p>
            <a:endParaRPr lang="en-US" dirty="0"/>
          </a:p>
        </p:txBody>
      </p:sp>
    </p:spTree>
    <p:extLst>
      <p:ext uri="{BB962C8B-B14F-4D97-AF65-F5344CB8AC3E}">
        <p14:creationId xmlns:p14="http://schemas.microsoft.com/office/powerpoint/2010/main" val="423491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a:t>Retaining Your Sponsor for the Long Term</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Start planning now to retain your sponsors for the long-term</a:t>
            </a:r>
          </a:p>
          <a:p>
            <a:endParaRPr lang="en-US" dirty="0" smtClean="0"/>
          </a:p>
          <a:p>
            <a:r>
              <a:rPr lang="en-US" dirty="0" smtClean="0"/>
              <a:t>Sponsorship Committee with one position dedicated to fulfillment </a:t>
            </a:r>
          </a:p>
          <a:p>
            <a:pPr marL="0" indent="0">
              <a:buNone/>
            </a:pPr>
            <a:r>
              <a:rPr lang="en-US" dirty="0"/>
              <a:t> </a:t>
            </a:r>
          </a:p>
          <a:p>
            <a:r>
              <a:rPr lang="en-US" dirty="0"/>
              <a:t>Simple, </a:t>
            </a:r>
            <a:r>
              <a:rPr lang="en-US" dirty="0" smtClean="0"/>
              <a:t>manageable fulfillment done well</a:t>
            </a:r>
            <a:endParaRPr lang="en-US" dirty="0"/>
          </a:p>
          <a:p>
            <a:pPr marL="0" indent="0">
              <a:buNone/>
            </a:pPr>
            <a:r>
              <a:rPr lang="en-US" dirty="0"/>
              <a:t> </a:t>
            </a:r>
          </a:p>
          <a:p>
            <a:r>
              <a:rPr lang="en-US" dirty="0"/>
              <a:t>Work to create multi-year agreements (uniform cycle, </a:t>
            </a:r>
            <a:r>
              <a:rPr lang="en-US" dirty="0" smtClean="0"/>
              <a:t>etc.)</a:t>
            </a:r>
            <a:endParaRPr lang="en-US" dirty="0"/>
          </a:p>
        </p:txBody>
      </p:sp>
    </p:spTree>
    <p:extLst>
      <p:ext uri="{BB962C8B-B14F-4D97-AF65-F5344CB8AC3E}">
        <p14:creationId xmlns:p14="http://schemas.microsoft.com/office/powerpoint/2010/main" val="380169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Sponsorship Basics</a:t>
            </a:r>
            <a:r>
              <a:rPr lang="en-US" dirty="0"/>
              <a:t/>
            </a:r>
            <a:br>
              <a:rPr lang="en-US" dirty="0"/>
            </a:br>
            <a:endParaRPr lang="en-US" dirty="0"/>
          </a:p>
        </p:txBody>
      </p:sp>
      <p:sp>
        <p:nvSpPr>
          <p:cNvPr id="3" name="Content Placeholder 2"/>
          <p:cNvSpPr>
            <a:spLocks noGrp="1"/>
          </p:cNvSpPr>
          <p:nvPr>
            <p:ph idx="1"/>
          </p:nvPr>
        </p:nvSpPr>
        <p:spPr>
          <a:xfrm>
            <a:off x="533400" y="1752600"/>
            <a:ext cx="8229600" cy="4525963"/>
          </a:xfrm>
        </p:spPr>
        <p:txBody>
          <a:bodyPr>
            <a:normAutofit lnSpcReduction="10000"/>
          </a:bodyPr>
          <a:lstStyle/>
          <a:p>
            <a:pPr lvl="0"/>
            <a:r>
              <a:rPr lang="en-US" dirty="0"/>
              <a:t>Is sponsorship right for your club? </a:t>
            </a:r>
            <a:endParaRPr lang="en-US" dirty="0" smtClean="0"/>
          </a:p>
          <a:p>
            <a:pPr lvl="0"/>
            <a:endParaRPr lang="en-US" dirty="0"/>
          </a:p>
          <a:p>
            <a:pPr lvl="0"/>
            <a:r>
              <a:rPr lang="en-US" dirty="0"/>
              <a:t>A great time for youth </a:t>
            </a:r>
            <a:r>
              <a:rPr lang="en-US" dirty="0" smtClean="0"/>
              <a:t>soccer sponsorship </a:t>
            </a:r>
            <a:endParaRPr lang="en-US" dirty="0"/>
          </a:p>
          <a:p>
            <a:pPr lvl="1"/>
            <a:r>
              <a:rPr lang="en-US" dirty="0"/>
              <a:t>Profile of the sport:  </a:t>
            </a:r>
            <a:r>
              <a:rPr lang="en-US" dirty="0" smtClean="0"/>
              <a:t>World Cups &amp; Olympics, MLS</a:t>
            </a:r>
            <a:endParaRPr lang="en-US" dirty="0"/>
          </a:p>
          <a:p>
            <a:pPr lvl="1"/>
            <a:r>
              <a:rPr lang="en-US" dirty="0"/>
              <a:t>Demographics: </a:t>
            </a:r>
            <a:r>
              <a:rPr lang="en-US" dirty="0" smtClean="0"/>
              <a:t>Parents</a:t>
            </a:r>
            <a:r>
              <a:rPr lang="en-US" dirty="0"/>
              <a:t>, grandparents, kids, young </a:t>
            </a:r>
            <a:r>
              <a:rPr lang="en-US" dirty="0" smtClean="0"/>
              <a:t>consumers   </a:t>
            </a:r>
            <a:endParaRPr lang="en-US" dirty="0"/>
          </a:p>
          <a:p>
            <a:pPr lvl="1"/>
            <a:r>
              <a:rPr lang="en-US" dirty="0"/>
              <a:t>For better or worse, soccer families tend to have more disposable income, </a:t>
            </a:r>
            <a:r>
              <a:rPr lang="en-US" dirty="0" smtClean="0"/>
              <a:t>are better educated and  are consumers </a:t>
            </a:r>
            <a:r>
              <a:rPr lang="en-US" dirty="0"/>
              <a:t>(life stage changes</a:t>
            </a:r>
            <a:r>
              <a:rPr lang="en-US" dirty="0" smtClean="0"/>
              <a:t>)</a:t>
            </a:r>
            <a:endParaRPr lang="en-US" dirty="0"/>
          </a:p>
        </p:txBody>
      </p:sp>
    </p:spTree>
    <p:extLst>
      <p:ext uri="{BB962C8B-B14F-4D97-AF65-F5344CB8AC3E}">
        <p14:creationId xmlns:p14="http://schemas.microsoft.com/office/powerpoint/2010/main" val="135066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a:t>
            </a:r>
            <a:r>
              <a:rPr lang="en-US" b="1" dirty="0" smtClean="0"/>
              <a:t>Sponsorship Cycle </a:t>
            </a:r>
            <a:r>
              <a:rPr lang="en-US" dirty="0"/>
              <a:t/>
            </a:r>
            <a:br>
              <a:rPr 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752600"/>
            <a:ext cx="4043180" cy="3853656"/>
          </a:xfrm>
        </p:spPr>
      </p:pic>
    </p:spTree>
    <p:extLst>
      <p:ext uri="{BB962C8B-B14F-4D97-AF65-F5344CB8AC3E}">
        <p14:creationId xmlns:p14="http://schemas.microsoft.com/office/powerpoint/2010/main" val="3215239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Simple, Effective Stewardship</a:t>
            </a:r>
            <a:endParaRPr lang="en-US" sz="4000" b="1" dirty="0"/>
          </a:p>
        </p:txBody>
      </p:sp>
      <p:sp>
        <p:nvSpPr>
          <p:cNvPr id="3" name="Content Placeholder 2"/>
          <p:cNvSpPr>
            <a:spLocks noGrp="1"/>
          </p:cNvSpPr>
          <p:nvPr>
            <p:ph idx="1"/>
          </p:nvPr>
        </p:nvSpPr>
        <p:spPr/>
        <p:txBody>
          <a:bodyPr/>
          <a:lstStyle/>
          <a:p>
            <a:r>
              <a:rPr lang="en-US" dirty="0" smtClean="0"/>
              <a:t>Don’t promise the moon but find out what is really important to your sponsor and </a:t>
            </a:r>
            <a:r>
              <a:rPr lang="en-US" b="1" i="1" dirty="0" smtClean="0"/>
              <a:t>deliver</a:t>
            </a:r>
            <a:r>
              <a:rPr lang="en-US" dirty="0" smtClean="0"/>
              <a:t>! </a:t>
            </a:r>
          </a:p>
          <a:p>
            <a:endParaRPr lang="en-US" dirty="0" smtClean="0"/>
          </a:p>
          <a:p>
            <a:r>
              <a:rPr lang="en-US" dirty="0" smtClean="0"/>
              <a:t>Simple things: Send pictures, invite to events, send them copies when you have included their logos, etc.</a:t>
            </a:r>
          </a:p>
          <a:p>
            <a:endParaRPr lang="en-US" b="1" i="1" dirty="0" smtClean="0">
              <a:solidFill>
                <a:srgbClr val="FF0000"/>
              </a:solidFill>
            </a:endParaRPr>
          </a:p>
          <a:p>
            <a:r>
              <a:rPr lang="en-US" b="1" i="1" dirty="0" smtClean="0">
                <a:solidFill>
                  <a:srgbClr val="FF0000"/>
                </a:solidFill>
              </a:rPr>
              <a:t>They don’t want to be you booty call!</a:t>
            </a:r>
          </a:p>
        </p:txBody>
      </p:sp>
    </p:spTree>
    <p:extLst>
      <p:ext uri="{BB962C8B-B14F-4D97-AF65-F5344CB8AC3E}">
        <p14:creationId xmlns:p14="http://schemas.microsoft.com/office/powerpoint/2010/main" val="27114765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
            </a:r>
            <a:br>
              <a:rPr lang="en-US" dirty="0"/>
            </a:br>
            <a:r>
              <a:rPr lang="en-US" b="1" dirty="0" smtClean="0"/>
              <a:t>Sponsorship Resource </a:t>
            </a:r>
            <a:r>
              <a:rPr lang="en-US" b="1" dirty="0"/>
              <a:t>List</a:t>
            </a:r>
            <a:r>
              <a:rPr lang="en-US" dirty="0"/>
              <a:t/>
            </a:r>
            <a:br>
              <a:rPr lang="en-US" dirty="0"/>
            </a:br>
            <a:endParaRPr lang="en-US" dirty="0"/>
          </a:p>
        </p:txBody>
      </p:sp>
      <p:sp>
        <p:nvSpPr>
          <p:cNvPr id="3" name="Content Placeholder 2"/>
          <p:cNvSpPr>
            <a:spLocks noGrp="1"/>
          </p:cNvSpPr>
          <p:nvPr>
            <p:ph idx="1"/>
          </p:nvPr>
        </p:nvSpPr>
        <p:spPr>
          <a:xfrm>
            <a:off x="457200" y="1066800"/>
            <a:ext cx="8229600" cy="4678363"/>
          </a:xfrm>
          <a:ln>
            <a:noFill/>
          </a:ln>
        </p:spPr>
        <p:txBody>
          <a:bodyPr>
            <a:normAutofit fontScale="25000" lnSpcReduction="20000"/>
          </a:bodyPr>
          <a:lstStyle/>
          <a:p>
            <a:pPr marL="0" indent="0">
              <a:buNone/>
            </a:pPr>
            <a:r>
              <a:rPr lang="en-US" sz="7200" b="1" i="1" dirty="0" smtClean="0"/>
              <a:t>Websites</a:t>
            </a:r>
            <a:endParaRPr lang="en-US" sz="7200" dirty="0"/>
          </a:p>
          <a:p>
            <a:pPr marL="0" indent="0">
              <a:buNone/>
            </a:pPr>
            <a:r>
              <a:rPr lang="en-US" sz="7200" b="1" dirty="0"/>
              <a:t>US Youth Soccer Participation Statistics</a:t>
            </a:r>
            <a:r>
              <a:rPr lang="en-US" sz="7200" dirty="0"/>
              <a:t>:: </a:t>
            </a:r>
            <a:r>
              <a:rPr lang="en-US" sz="7200" dirty="0">
                <a:hlinkClick r:id="rId2"/>
              </a:rPr>
              <a:t>http://www.usyouthsoccer.org/media_kit</a:t>
            </a:r>
            <a:r>
              <a:rPr lang="en-US" sz="7200" dirty="0" smtClean="0">
                <a:hlinkClick r:id="rId2"/>
              </a:rPr>
              <a:t>/</a:t>
            </a:r>
            <a:r>
              <a:rPr lang="en-US" sz="7200" dirty="0" smtClean="0"/>
              <a:t> </a:t>
            </a:r>
            <a:endParaRPr lang="en-US" sz="7200" u="sng" dirty="0" smtClean="0"/>
          </a:p>
          <a:p>
            <a:pPr marL="0" indent="0">
              <a:buNone/>
            </a:pPr>
            <a:r>
              <a:rPr lang="en-US" sz="7200" dirty="0"/>
              <a:t> </a:t>
            </a:r>
          </a:p>
          <a:p>
            <a:pPr marL="0" indent="0">
              <a:buNone/>
            </a:pPr>
            <a:r>
              <a:rPr lang="en-US" sz="7200" dirty="0"/>
              <a:t>“</a:t>
            </a:r>
            <a:r>
              <a:rPr lang="en-US" sz="7200" b="1" dirty="0"/>
              <a:t>Your client at youth soccer tournaments; Kick up buzz with players and families by sponsoring an event</a:t>
            </a:r>
            <a:r>
              <a:rPr lang="en-US" sz="7200" dirty="0"/>
              <a:t>”: </a:t>
            </a:r>
            <a:r>
              <a:rPr lang="en-US" sz="7200" u="sng" dirty="0">
                <a:hlinkClick r:id="rId3"/>
              </a:rPr>
              <a:t>http://www.medialifemagazine.com/your-client-at-youth-soccer-tournaments/</a:t>
            </a:r>
            <a:endParaRPr lang="en-US" sz="7200" dirty="0"/>
          </a:p>
          <a:p>
            <a:pPr marL="0" indent="0">
              <a:buNone/>
            </a:pPr>
            <a:r>
              <a:rPr lang="en-US" sz="7200" dirty="0"/>
              <a:t> </a:t>
            </a:r>
          </a:p>
          <a:p>
            <a:pPr marL="0" indent="0">
              <a:buNone/>
            </a:pPr>
            <a:r>
              <a:rPr lang="en-US" sz="7200" b="1" dirty="0"/>
              <a:t>Michigan Youth Soccer Association Marketing Program, FY 2013</a:t>
            </a:r>
          </a:p>
          <a:p>
            <a:pPr marL="0" indent="0">
              <a:buNone/>
            </a:pPr>
            <a:r>
              <a:rPr lang="en-US" sz="7200" u="sng" dirty="0">
                <a:hlinkClick r:id="rId4"/>
              </a:rPr>
              <a:t>http://www.michiganyouthsoccer.org/Asset2883.aspx?method=1</a:t>
            </a:r>
            <a:r>
              <a:rPr lang="en-US" sz="7200" dirty="0"/>
              <a:t> </a:t>
            </a:r>
          </a:p>
          <a:p>
            <a:pPr marL="0" indent="0">
              <a:buNone/>
            </a:pPr>
            <a:r>
              <a:rPr lang="en-US" sz="7200" dirty="0"/>
              <a:t>  </a:t>
            </a:r>
          </a:p>
          <a:p>
            <a:pPr marL="0" indent="0">
              <a:buNone/>
            </a:pPr>
            <a:r>
              <a:rPr lang="en-US" sz="7200" b="1" i="1" dirty="0"/>
              <a:t>Inexpensively Estimating the Economic Impact of Sports Tourism Programs in Small American Cities</a:t>
            </a:r>
            <a:endParaRPr lang="en-US" sz="7200" dirty="0"/>
          </a:p>
          <a:p>
            <a:pPr marL="0" indent="0">
              <a:buNone/>
            </a:pPr>
            <a:r>
              <a:rPr lang="en-US" sz="7200" u="sng" dirty="0">
                <a:hlinkClick r:id="rId5"/>
              </a:rPr>
              <a:t>http://www.ibrc.indiana.edu/ibr/2015/spring/article1.html</a:t>
            </a:r>
            <a:r>
              <a:rPr lang="en-US" sz="7200" dirty="0"/>
              <a:t> </a:t>
            </a:r>
          </a:p>
          <a:p>
            <a:pPr marL="0" indent="0">
              <a:buNone/>
            </a:pPr>
            <a:r>
              <a:rPr lang="en-US" sz="7200" b="1" i="1" dirty="0"/>
              <a:t> </a:t>
            </a:r>
            <a:endParaRPr lang="en-US" sz="7200" dirty="0"/>
          </a:p>
          <a:p>
            <a:pPr marL="0" indent="0">
              <a:buNone/>
            </a:pPr>
            <a:r>
              <a:rPr lang="en-US" sz="7200" b="1" i="1" dirty="0"/>
              <a:t>Books</a:t>
            </a:r>
            <a:endParaRPr lang="en-US" sz="7200" dirty="0"/>
          </a:p>
          <a:p>
            <a:pPr marL="0" indent="0">
              <a:buNone/>
            </a:pPr>
            <a:r>
              <a:rPr lang="en-US" sz="7200" b="1" i="1" dirty="0"/>
              <a:t>Developing Successful Sport Sponsorship Plans</a:t>
            </a:r>
            <a:r>
              <a:rPr lang="en-US" sz="7200" dirty="0"/>
              <a:t>, Second Edition (Sport Management Library) David K. </a:t>
            </a:r>
            <a:r>
              <a:rPr lang="en-US" sz="7200" dirty="0" err="1"/>
              <a:t>Stotlar</a:t>
            </a:r>
            <a:r>
              <a:rPr lang="en-US" sz="7200" dirty="0"/>
              <a:t> (Author)</a:t>
            </a:r>
          </a:p>
          <a:p>
            <a:pPr marL="0" indent="0">
              <a:buNone/>
            </a:pPr>
            <a:r>
              <a:rPr lang="en-US" sz="7200" dirty="0"/>
              <a:t> </a:t>
            </a:r>
            <a:r>
              <a:rPr lang="en-US" sz="7200" b="1" i="1" dirty="0"/>
              <a:t> </a:t>
            </a:r>
            <a:endParaRPr lang="en-US" sz="7200" dirty="0"/>
          </a:p>
          <a:p>
            <a:pPr marL="0" indent="0">
              <a:buNone/>
            </a:pPr>
            <a:r>
              <a:rPr lang="en-US" sz="7200" b="1" dirty="0"/>
              <a:t>RESEARCHING PROSPECTS</a:t>
            </a:r>
            <a:endParaRPr lang="en-US" sz="7200" dirty="0"/>
          </a:p>
          <a:p>
            <a:pPr marL="0" indent="0">
              <a:buNone/>
            </a:pPr>
            <a:r>
              <a:rPr lang="en-US" sz="7200" dirty="0" smtClean="0"/>
              <a:t>How </a:t>
            </a:r>
            <a:r>
              <a:rPr lang="en-US" sz="7200" dirty="0"/>
              <a:t>to read a 990-PF form: </a:t>
            </a:r>
            <a:r>
              <a:rPr lang="en-US" sz="7200" u="sng" dirty="0">
                <a:hlinkClick r:id="rId6"/>
              </a:rPr>
              <a:t>http://www.npccny.org/Form_990/990.htm</a:t>
            </a:r>
            <a:r>
              <a:rPr lang="en-US" sz="7200" dirty="0"/>
              <a:t>, </a:t>
            </a:r>
          </a:p>
          <a:p>
            <a:pPr marL="0" indent="0">
              <a:buNone/>
            </a:pPr>
            <a:r>
              <a:rPr lang="en-US" sz="5600" dirty="0"/>
              <a:t>  </a:t>
            </a:r>
          </a:p>
          <a:p>
            <a:pPr marL="0" indent="0">
              <a:buNone/>
            </a:pPr>
            <a:r>
              <a:rPr lang="en-US" sz="4000" b="1" dirty="0"/>
              <a:t> </a:t>
            </a:r>
            <a:endParaRPr lang="en-US" sz="4000" dirty="0"/>
          </a:p>
          <a:p>
            <a:pPr marL="0" indent="0">
              <a:buNone/>
            </a:pPr>
            <a:r>
              <a:rPr lang="en-US" sz="4000" dirty="0"/>
              <a:t> </a:t>
            </a:r>
          </a:p>
          <a:p>
            <a:pPr marL="0" indent="0">
              <a:buNone/>
            </a:pPr>
            <a:endParaRPr lang="en-US" sz="4000" b="1" dirty="0" smtClean="0"/>
          </a:p>
          <a:p>
            <a:endParaRPr lang="en-US" b="1" dirty="0" smtClean="0"/>
          </a:p>
          <a:p>
            <a:endParaRPr lang="en-US" dirty="0"/>
          </a:p>
        </p:txBody>
      </p:sp>
    </p:spTree>
    <p:extLst>
      <p:ext uri="{BB962C8B-B14F-4D97-AF65-F5344CB8AC3E}">
        <p14:creationId xmlns:p14="http://schemas.microsoft.com/office/powerpoint/2010/main" val="30273990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BTW</a:t>
            </a:r>
            <a:r>
              <a:rPr lang="en-US" dirty="0" smtClean="0"/>
              <a:t>: US Soccer Foundation Presentations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600" dirty="0" smtClean="0"/>
              <a:t>1. </a:t>
            </a:r>
            <a:r>
              <a:rPr lang="en-US" sz="2600" b="1" dirty="0" smtClean="0"/>
              <a:t>Thursday</a:t>
            </a:r>
            <a:r>
              <a:rPr lang="en-US" sz="2600" dirty="0" smtClean="0"/>
              <a:t> </a:t>
            </a:r>
            <a:r>
              <a:rPr lang="en-US" sz="2600" dirty="0"/>
              <a:t>3:45 pm - 4:45 </a:t>
            </a:r>
            <a:r>
              <a:rPr lang="en-US" sz="2600" dirty="0" smtClean="0"/>
              <a:t>pm, CC </a:t>
            </a:r>
            <a:r>
              <a:rPr lang="en-US" sz="2600" dirty="0"/>
              <a:t>405	 </a:t>
            </a:r>
          </a:p>
          <a:p>
            <a:pPr marL="0" indent="0">
              <a:buNone/>
            </a:pPr>
            <a:r>
              <a:rPr lang="en-US" sz="2600" b="1" i="1" dirty="0">
                <a:solidFill>
                  <a:srgbClr val="4115FD"/>
                </a:solidFill>
              </a:rPr>
              <a:t>Building Safe Places to Play </a:t>
            </a:r>
          </a:p>
          <a:p>
            <a:pPr marL="0" indent="0">
              <a:buNone/>
            </a:pPr>
            <a:r>
              <a:rPr lang="en-US" sz="2600" dirty="0"/>
              <a:t>Sarah Pickens, Director of Programs, U.S. Soccer Foundation</a:t>
            </a:r>
          </a:p>
          <a:p>
            <a:pPr marL="0" indent="0">
              <a:buNone/>
            </a:pPr>
            <a:r>
              <a:rPr lang="en-US" sz="2600" dirty="0"/>
              <a:t>Paul Jeffries, Director, Community Development, New York City Football </a:t>
            </a:r>
            <a:r>
              <a:rPr lang="en-US" sz="2600" dirty="0" smtClean="0"/>
              <a:t>Club</a:t>
            </a:r>
          </a:p>
          <a:p>
            <a:pPr marL="0" indent="0">
              <a:buNone/>
            </a:pPr>
            <a:endParaRPr lang="en-US" sz="2600" dirty="0"/>
          </a:p>
          <a:p>
            <a:pPr marL="0" indent="0">
              <a:buNone/>
            </a:pPr>
            <a:r>
              <a:rPr lang="en-US" sz="2600" dirty="0" smtClean="0"/>
              <a:t>2</a:t>
            </a:r>
            <a:r>
              <a:rPr lang="en-US" sz="2600" dirty="0"/>
              <a:t>. </a:t>
            </a:r>
            <a:r>
              <a:rPr lang="en-US" sz="2600" b="1" dirty="0"/>
              <a:t>Saturday</a:t>
            </a:r>
            <a:r>
              <a:rPr lang="en-US" sz="2600" dirty="0"/>
              <a:t> 3:45 pm - 5:15 </a:t>
            </a:r>
            <a:r>
              <a:rPr lang="en-US" sz="2600" dirty="0" smtClean="0"/>
              <a:t>pm, CC </a:t>
            </a:r>
            <a:r>
              <a:rPr lang="en-US" sz="2600" dirty="0"/>
              <a:t>406AB	 </a:t>
            </a:r>
          </a:p>
          <a:p>
            <a:pPr marL="0" indent="0">
              <a:buNone/>
            </a:pPr>
            <a:r>
              <a:rPr lang="en-US" sz="2600" b="1" dirty="0">
                <a:solidFill>
                  <a:srgbClr val="4115FD"/>
                </a:solidFill>
              </a:rPr>
              <a:t>The Blueprint</a:t>
            </a:r>
            <a:r>
              <a:rPr lang="en-US" sz="2600" dirty="0">
                <a:solidFill>
                  <a:srgbClr val="4115FD"/>
                </a:solidFill>
              </a:rPr>
              <a:t>: Training Coaches as Mentors</a:t>
            </a:r>
          </a:p>
          <a:p>
            <a:pPr marL="0" indent="0">
              <a:buNone/>
            </a:pPr>
            <a:r>
              <a:rPr lang="en-US" sz="2600" dirty="0"/>
              <a:t>Michael Vaughan </a:t>
            </a:r>
            <a:r>
              <a:rPr lang="en-US" sz="2600" dirty="0" err="1"/>
              <a:t>Cherubin</a:t>
            </a:r>
            <a:r>
              <a:rPr lang="en-US" sz="2600" dirty="0"/>
              <a:t>, Senior Programs Manager, US Soccer Foundation</a:t>
            </a:r>
          </a:p>
          <a:p>
            <a:pPr marL="0" indent="0">
              <a:buNone/>
            </a:pPr>
            <a:endParaRPr lang="en-US" sz="2600" dirty="0"/>
          </a:p>
        </p:txBody>
      </p:sp>
    </p:spTree>
    <p:extLst>
      <p:ext uri="{BB962C8B-B14F-4D97-AF65-F5344CB8AC3E}">
        <p14:creationId xmlns:p14="http://schemas.microsoft.com/office/powerpoint/2010/main" val="513666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pic>
        <p:nvPicPr>
          <p:cNvPr id="4" name="Picture 5" descr="C:\Users\Owner\AppData\Local\Microsoft\Windows\Temporary Internet Files\Content.IE5\GLJ14W5B\MC900205436[1].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981200"/>
            <a:ext cx="2057400" cy="2924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1459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 Information</a:t>
            </a:r>
            <a:endParaRPr lang="en-US" dirty="0"/>
          </a:p>
        </p:txBody>
      </p:sp>
      <p:sp>
        <p:nvSpPr>
          <p:cNvPr id="3" name="Content Placeholder 2"/>
          <p:cNvSpPr>
            <a:spLocks noGrp="1"/>
          </p:cNvSpPr>
          <p:nvPr>
            <p:ph sz="half" idx="1"/>
          </p:nvPr>
        </p:nvSpPr>
        <p:spPr/>
        <p:txBody>
          <a:bodyPr/>
          <a:lstStyle/>
          <a:p>
            <a:r>
              <a:rPr lang="en-US" dirty="0" err="1" smtClean="0"/>
              <a:t>DBCommunications</a:t>
            </a:r>
            <a:endParaRPr lang="en-US" dirty="0"/>
          </a:p>
          <a:p>
            <a:r>
              <a:rPr lang="en-US" dirty="0" smtClean="0">
                <a:hlinkClick r:id="rId2"/>
              </a:rPr>
              <a:t>davebrown2006@comcast.net</a:t>
            </a:r>
            <a:endParaRPr lang="en-US" dirty="0"/>
          </a:p>
          <a:p>
            <a:r>
              <a:rPr lang="en-US" dirty="0"/>
              <a:t>360-927-2337</a:t>
            </a:r>
          </a:p>
          <a:p>
            <a:r>
              <a:rPr lang="en-US" dirty="0"/>
              <a:t>www.linkedin.com/in/dbcommunications</a:t>
            </a:r>
          </a:p>
          <a:p>
            <a:endParaRPr lang="en-US" dirty="0"/>
          </a:p>
        </p:txBody>
      </p:sp>
      <p:pic>
        <p:nvPicPr>
          <p:cNvPr id="5"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11277" y="1600200"/>
            <a:ext cx="3712445" cy="4525963"/>
          </a:xfrm>
        </p:spPr>
      </p:pic>
    </p:spTree>
    <p:extLst>
      <p:ext uri="{BB962C8B-B14F-4D97-AF65-F5344CB8AC3E}">
        <p14:creationId xmlns:p14="http://schemas.microsoft.com/office/powerpoint/2010/main" val="185235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Basics </a:t>
            </a:r>
            <a:r>
              <a:rPr lang="en-US" sz="4000" dirty="0" smtClean="0"/>
              <a:t>(cont.)</a:t>
            </a:r>
            <a:endParaRPr lang="en-US" sz="4000" dirty="0"/>
          </a:p>
        </p:txBody>
      </p:sp>
      <p:sp>
        <p:nvSpPr>
          <p:cNvPr id="3" name="Content Placeholder 2"/>
          <p:cNvSpPr>
            <a:spLocks noGrp="1"/>
          </p:cNvSpPr>
          <p:nvPr>
            <p:ph idx="1"/>
          </p:nvPr>
        </p:nvSpPr>
        <p:spPr/>
        <p:txBody>
          <a:bodyPr/>
          <a:lstStyle/>
          <a:p>
            <a:pPr marL="0" indent="0">
              <a:buNone/>
            </a:pPr>
            <a:r>
              <a:rPr lang="en-US" b="1" dirty="0"/>
              <a:t>What can </a:t>
            </a:r>
            <a:r>
              <a:rPr lang="en-US" b="1" i="1" dirty="0"/>
              <a:t>sponsorship</a:t>
            </a:r>
            <a:r>
              <a:rPr lang="en-US" b="1" dirty="0"/>
              <a:t> funds be used for</a:t>
            </a:r>
            <a:r>
              <a:rPr lang="en-US" b="1" dirty="0" smtClean="0"/>
              <a:t>?</a:t>
            </a:r>
          </a:p>
          <a:p>
            <a:r>
              <a:rPr lang="en-US" b="1" i="1" dirty="0"/>
              <a:t>Good news  </a:t>
            </a:r>
            <a:r>
              <a:rPr lang="en-US" dirty="0"/>
              <a:t>- unlike charitable grant funds, most anything.  </a:t>
            </a:r>
            <a:endParaRPr lang="en-US" dirty="0" smtClean="0"/>
          </a:p>
          <a:p>
            <a:endParaRPr lang="en-US" i="1" dirty="0">
              <a:solidFill>
                <a:srgbClr val="FF0000"/>
              </a:solidFill>
            </a:endParaRPr>
          </a:p>
          <a:p>
            <a:r>
              <a:rPr lang="en-US" b="1" i="1" dirty="0" smtClean="0"/>
              <a:t>Dollars </a:t>
            </a:r>
            <a:r>
              <a:rPr lang="en-US" b="1" i="1" dirty="0"/>
              <a:t>are </a:t>
            </a:r>
            <a:r>
              <a:rPr lang="en-US" b="1" i="1" dirty="0" smtClean="0"/>
              <a:t>fungible</a:t>
            </a:r>
            <a:r>
              <a:rPr lang="en-US" b="1" dirty="0"/>
              <a:t>.</a:t>
            </a:r>
            <a:r>
              <a:rPr lang="en-US" b="1" dirty="0" smtClean="0"/>
              <a:t> </a:t>
            </a:r>
          </a:p>
          <a:p>
            <a:endParaRPr lang="en-US" b="1" dirty="0">
              <a:solidFill>
                <a:srgbClr val="FF0000"/>
              </a:solidFill>
            </a:endParaRPr>
          </a:p>
          <a:p>
            <a:r>
              <a:rPr lang="en-US" dirty="0" smtClean="0"/>
              <a:t>(We’ll come back to this.)</a:t>
            </a:r>
            <a:endParaRPr lang="en-US" dirty="0"/>
          </a:p>
          <a:p>
            <a:endParaRPr lang="en-US" dirty="0"/>
          </a:p>
        </p:txBody>
      </p:sp>
    </p:spTree>
    <p:extLst>
      <p:ext uri="{BB962C8B-B14F-4D97-AF65-F5344CB8AC3E}">
        <p14:creationId xmlns:p14="http://schemas.microsoft.com/office/powerpoint/2010/main" val="399087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Key #</a:t>
            </a:r>
            <a:r>
              <a:rPr lang="en-US" b="1" dirty="0" smtClean="0"/>
              <a:t>1: Know Thyself</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8584" y="1447800"/>
            <a:ext cx="5171607" cy="3429000"/>
          </a:xfrm>
        </p:spPr>
      </p:pic>
    </p:spTree>
    <p:extLst>
      <p:ext uri="{BB962C8B-B14F-4D97-AF65-F5344CB8AC3E}">
        <p14:creationId xmlns:p14="http://schemas.microsoft.com/office/powerpoint/2010/main" val="3821339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Your Needs</a:t>
            </a:r>
            <a:endParaRPr lang="en-US" sz="4000" b="1" dirty="0"/>
          </a:p>
        </p:txBody>
      </p:sp>
      <p:sp>
        <p:nvSpPr>
          <p:cNvPr id="3" name="Content Placeholder 2"/>
          <p:cNvSpPr>
            <a:spLocks noGrp="1"/>
          </p:cNvSpPr>
          <p:nvPr>
            <p:ph idx="1"/>
          </p:nvPr>
        </p:nvSpPr>
        <p:spPr/>
        <p:txBody>
          <a:bodyPr>
            <a:normAutofit lnSpcReduction="10000"/>
          </a:bodyPr>
          <a:lstStyle/>
          <a:p>
            <a:pPr marL="0" indent="0">
              <a:buNone/>
            </a:pPr>
            <a:r>
              <a:rPr lang="en-US" b="1" dirty="0"/>
              <a:t>Examples</a:t>
            </a:r>
            <a:r>
              <a:rPr lang="en-US" b="1" dirty="0" smtClean="0"/>
              <a:t>:</a:t>
            </a:r>
          </a:p>
          <a:p>
            <a:endParaRPr lang="en-US" sz="1800" b="1" dirty="0"/>
          </a:p>
          <a:p>
            <a:r>
              <a:rPr lang="en-US" dirty="0"/>
              <a:t>Player scholarships/financial aid</a:t>
            </a:r>
          </a:p>
          <a:p>
            <a:endParaRPr lang="en-US" dirty="0" smtClean="0"/>
          </a:p>
          <a:p>
            <a:r>
              <a:rPr lang="en-US" dirty="0" smtClean="0"/>
              <a:t>Program </a:t>
            </a:r>
            <a:r>
              <a:rPr lang="en-US" dirty="0"/>
              <a:t>enhancements, including player and coach development</a:t>
            </a:r>
          </a:p>
          <a:p>
            <a:endParaRPr lang="en-US" dirty="0" smtClean="0"/>
          </a:p>
          <a:p>
            <a:r>
              <a:rPr lang="en-US" dirty="0" smtClean="0"/>
              <a:t>Keeping </a:t>
            </a:r>
            <a:r>
              <a:rPr lang="en-US" dirty="0"/>
              <a:t>the </a:t>
            </a:r>
            <a:r>
              <a:rPr lang="en-US" dirty="0" smtClean="0"/>
              <a:t>overall cost </a:t>
            </a:r>
            <a:r>
              <a:rPr lang="en-US" dirty="0"/>
              <a:t>of your </a:t>
            </a:r>
            <a:r>
              <a:rPr lang="en-US" dirty="0" smtClean="0"/>
              <a:t>club affordable </a:t>
            </a:r>
            <a:r>
              <a:rPr lang="en-US" dirty="0"/>
              <a:t>to all families</a:t>
            </a:r>
          </a:p>
          <a:p>
            <a:endParaRPr lang="en-US" dirty="0"/>
          </a:p>
        </p:txBody>
      </p:sp>
    </p:spTree>
    <p:extLst>
      <p:ext uri="{BB962C8B-B14F-4D97-AF65-F5344CB8AC3E}">
        <p14:creationId xmlns:p14="http://schemas.microsoft.com/office/powerpoint/2010/main" val="357117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Enhancements</a:t>
            </a:r>
            <a:endParaRPr lang="en-US" sz="4000" b="1" dirty="0"/>
          </a:p>
        </p:txBody>
      </p:sp>
      <p:sp>
        <p:nvSpPr>
          <p:cNvPr id="3" name="Content Placeholder 2"/>
          <p:cNvSpPr>
            <a:spLocks noGrp="1"/>
          </p:cNvSpPr>
          <p:nvPr>
            <p:ph idx="1"/>
          </p:nvPr>
        </p:nvSpPr>
        <p:spPr/>
        <p:txBody>
          <a:bodyPr>
            <a:normAutofit lnSpcReduction="10000"/>
          </a:bodyPr>
          <a:lstStyle/>
          <a:p>
            <a:r>
              <a:rPr lang="en-US" dirty="0" smtClean="0"/>
              <a:t>Friday night skill clinics</a:t>
            </a:r>
          </a:p>
          <a:p>
            <a:r>
              <a:rPr lang="en-US" dirty="0" smtClean="0"/>
              <a:t>Enhanced Keeper Training</a:t>
            </a:r>
          </a:p>
          <a:p>
            <a:r>
              <a:rPr lang="en-US" dirty="0" err="1" smtClean="0"/>
              <a:t>SAQ</a:t>
            </a:r>
            <a:r>
              <a:rPr lang="en-US" dirty="0" smtClean="0"/>
              <a:t>/Injury Prevention</a:t>
            </a:r>
          </a:p>
          <a:p>
            <a:r>
              <a:rPr lang="en-US" dirty="0" smtClean="0"/>
              <a:t>Nutrition Education</a:t>
            </a:r>
            <a:endParaRPr lang="en-US" dirty="0" smtClean="0"/>
          </a:p>
          <a:p>
            <a:r>
              <a:rPr lang="en-US" dirty="0" smtClean="0"/>
              <a:t>Positional Training</a:t>
            </a:r>
          </a:p>
          <a:p>
            <a:r>
              <a:rPr lang="en-US" dirty="0" smtClean="0"/>
              <a:t>Community Service Program</a:t>
            </a:r>
          </a:p>
          <a:p>
            <a:r>
              <a:rPr lang="en-US" dirty="0"/>
              <a:t>A new outreach program to under-resourced communities and families</a:t>
            </a:r>
          </a:p>
          <a:p>
            <a:endParaRPr lang="en-US" dirty="0" smtClean="0"/>
          </a:p>
        </p:txBody>
      </p:sp>
    </p:spTree>
    <p:extLst>
      <p:ext uri="{BB962C8B-B14F-4D97-AF65-F5344CB8AC3E}">
        <p14:creationId xmlns:p14="http://schemas.microsoft.com/office/powerpoint/2010/main" val="148285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4374</TotalTime>
  <Words>2136</Words>
  <Application>Microsoft Office PowerPoint</Application>
  <PresentationFormat>On-screen Show (4:3)</PresentationFormat>
  <Paragraphs>422</Paragraphs>
  <Slides>55</Slides>
  <Notes>17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Three Keys to Securing a Major Sponsor for your Club</vt:lpstr>
      <vt:lpstr>Dave Brown</vt:lpstr>
      <vt:lpstr>Participant Minute Survey</vt:lpstr>
      <vt:lpstr> </vt:lpstr>
      <vt:lpstr>Sponsorship Basics </vt:lpstr>
      <vt:lpstr>Basics (cont.)</vt:lpstr>
      <vt:lpstr>Key #1: Know Thyself</vt:lpstr>
      <vt:lpstr>Your Needs</vt:lpstr>
      <vt:lpstr>Enhancements</vt:lpstr>
      <vt:lpstr> Internal Preparation: Needs &amp; Assets  </vt:lpstr>
      <vt:lpstr> What do you have that is marketable and saleable? </vt:lpstr>
      <vt:lpstr>Events and Programs </vt:lpstr>
      <vt:lpstr>Media</vt:lpstr>
      <vt:lpstr>Most Importantly</vt:lpstr>
      <vt:lpstr>Demographic Information Sources </vt:lpstr>
      <vt:lpstr>Quality v. Quantity</vt:lpstr>
      <vt:lpstr>Policies set and documented up front!</vt:lpstr>
      <vt:lpstr>Organizing Yourself</vt:lpstr>
      <vt:lpstr>Key 2: Know Your Sponsor</vt:lpstr>
      <vt:lpstr> Your Research Objectives </vt:lpstr>
      <vt:lpstr>Approach:  Your goal is a warm call; never a cold call</vt:lpstr>
      <vt:lpstr>Detailed Prospect Identification Plan</vt:lpstr>
      <vt:lpstr>Marketing vs. Philanthropic Funds </vt:lpstr>
      <vt:lpstr>The Business Sweet Spot  </vt:lpstr>
      <vt:lpstr> Sample sponsor list from large club in the Greater Seattle area:   </vt:lpstr>
      <vt:lpstr>Sample List Continued</vt:lpstr>
      <vt:lpstr>Sample List Continued</vt:lpstr>
      <vt:lpstr>Sample List Continued</vt:lpstr>
      <vt:lpstr>Other</vt:lpstr>
      <vt:lpstr>Key #3: The Twain Shall Meet</vt:lpstr>
      <vt:lpstr>Contacting Sponsors – When</vt:lpstr>
      <vt:lpstr>Speaking the Lingo </vt:lpstr>
      <vt:lpstr>Traditional vs. Underserved Programs</vt:lpstr>
      <vt:lpstr>Your Proposal</vt:lpstr>
      <vt:lpstr>Your Proposal (cont.)</vt:lpstr>
      <vt:lpstr>Sponsor Options</vt:lpstr>
      <vt:lpstr>Recognition Materials</vt:lpstr>
      <vt:lpstr>Custom Recognition</vt:lpstr>
      <vt:lpstr>How to determine value/cost?   </vt:lpstr>
      <vt:lpstr>Corporate Donors and Sponsors</vt:lpstr>
      <vt:lpstr>Types of Sponsorship Proposals</vt:lpstr>
      <vt:lpstr>Expand Your Audience</vt:lpstr>
      <vt:lpstr>Traditional vs. Non-Traditional Programs</vt:lpstr>
      <vt:lpstr>   Understanding Operating vs. Program Funds: How to create programs that don’t cost you money  </vt:lpstr>
      <vt:lpstr>Finding Donors </vt:lpstr>
      <vt:lpstr>Free and Low-Cost Search Tools </vt:lpstr>
      <vt:lpstr>Sponsorship &amp; Corporate Donations</vt:lpstr>
      <vt:lpstr>Contacting Corporate &amp; Business Funders – Who?</vt:lpstr>
      <vt:lpstr>Retaining Your Sponsor for the Long Term </vt:lpstr>
      <vt:lpstr>The Sponsorship Cycle  </vt:lpstr>
      <vt:lpstr>Simple, Effective Stewardship</vt:lpstr>
      <vt:lpstr> Sponsorship Resource List </vt:lpstr>
      <vt:lpstr>BTW: US Soccer Foundation Presentations</vt:lpstr>
      <vt:lpstr>Questions?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 Moseley</dc:creator>
  <cp:lastModifiedBy>Owner</cp:lastModifiedBy>
  <cp:revision>184</cp:revision>
  <cp:lastPrinted>2017-01-09T04:02:29Z</cp:lastPrinted>
  <dcterms:created xsi:type="dcterms:W3CDTF">2009-01-07T21:11:14Z</dcterms:created>
  <dcterms:modified xsi:type="dcterms:W3CDTF">2017-01-13T20:38:35Z</dcterms:modified>
</cp:coreProperties>
</file>